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62"/>
  </p:notesMasterIdLst>
  <p:sldIdLst>
    <p:sldId id="292" r:id="rId5"/>
    <p:sldId id="293" r:id="rId6"/>
    <p:sldId id="342" r:id="rId7"/>
    <p:sldId id="343" r:id="rId8"/>
    <p:sldId id="344" r:id="rId9"/>
    <p:sldId id="347" r:id="rId10"/>
    <p:sldId id="349" r:id="rId11"/>
    <p:sldId id="350" r:id="rId12"/>
    <p:sldId id="379" r:id="rId13"/>
    <p:sldId id="380" r:id="rId14"/>
    <p:sldId id="381" r:id="rId15"/>
    <p:sldId id="382" r:id="rId16"/>
    <p:sldId id="383" r:id="rId17"/>
    <p:sldId id="307" r:id="rId18"/>
    <p:sldId id="308" r:id="rId19"/>
    <p:sldId id="309" r:id="rId20"/>
    <p:sldId id="310" r:id="rId21"/>
    <p:sldId id="311" r:id="rId22"/>
    <p:sldId id="313" r:id="rId23"/>
    <p:sldId id="314" r:id="rId24"/>
    <p:sldId id="315" r:id="rId25"/>
    <p:sldId id="316" r:id="rId26"/>
    <p:sldId id="317" r:id="rId27"/>
    <p:sldId id="318" r:id="rId28"/>
    <p:sldId id="391" r:id="rId29"/>
    <p:sldId id="385" r:id="rId30"/>
    <p:sldId id="386" r:id="rId31"/>
    <p:sldId id="387" r:id="rId32"/>
    <p:sldId id="388" r:id="rId33"/>
    <p:sldId id="324" r:id="rId34"/>
    <p:sldId id="325" r:id="rId35"/>
    <p:sldId id="328" r:id="rId36"/>
    <p:sldId id="329" r:id="rId37"/>
    <p:sldId id="330" r:id="rId38"/>
    <p:sldId id="399" r:id="rId39"/>
    <p:sldId id="402" r:id="rId40"/>
    <p:sldId id="400" r:id="rId41"/>
    <p:sldId id="401" r:id="rId42"/>
    <p:sldId id="403" r:id="rId43"/>
    <p:sldId id="333" r:id="rId44"/>
    <p:sldId id="404" r:id="rId45"/>
    <p:sldId id="405" r:id="rId46"/>
    <p:sldId id="416" r:id="rId47"/>
    <p:sldId id="407" r:id="rId48"/>
    <p:sldId id="406" r:id="rId49"/>
    <p:sldId id="392" r:id="rId50"/>
    <p:sldId id="393" r:id="rId51"/>
    <p:sldId id="394" r:id="rId52"/>
    <p:sldId id="395" r:id="rId53"/>
    <p:sldId id="396" r:id="rId54"/>
    <p:sldId id="397" r:id="rId55"/>
    <p:sldId id="398" r:id="rId56"/>
    <p:sldId id="408" r:id="rId57"/>
    <p:sldId id="414" r:id="rId58"/>
    <p:sldId id="411" r:id="rId59"/>
    <p:sldId id="412" r:id="rId60"/>
    <p:sldId id="413"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D64FA41-A61C-4A10-85C2-DCDE879CED18}">
          <p14:sldIdLst>
            <p14:sldId id="292"/>
            <p14:sldId id="293"/>
          </p14:sldIdLst>
        </p14:section>
        <p14:section name="1. microservices" id="{67439851-12BB-4EB8-A116-4B957F22144E}">
          <p14:sldIdLst>
            <p14:sldId id="342"/>
            <p14:sldId id="343"/>
            <p14:sldId id="344"/>
            <p14:sldId id="347"/>
            <p14:sldId id="349"/>
          </p14:sldIdLst>
        </p14:section>
        <p14:section name="2. refactoring" id="{84B1EAD6-472D-4CF8-A5F2-EDEBCDB0D9F8}">
          <p14:sldIdLst>
            <p14:sldId id="350"/>
            <p14:sldId id="379"/>
            <p14:sldId id="380"/>
            <p14:sldId id="381"/>
            <p14:sldId id="382"/>
            <p14:sldId id="383"/>
          </p14:sldIdLst>
        </p14:section>
        <p14:section name="3. split database" id="{E7B83580-560E-40ED-A9FA-1E6AF9FD5FFD}">
          <p14:sldIdLst>
            <p14:sldId id="307"/>
            <p14:sldId id="308"/>
            <p14:sldId id="309"/>
            <p14:sldId id="310"/>
            <p14:sldId id="311"/>
          </p14:sldIdLst>
        </p14:section>
        <p14:section name="3.1 vertical split" id="{6117AA0B-C71D-4306-A9B3-CA3740A49608}">
          <p14:sldIdLst>
            <p14:sldId id="313"/>
            <p14:sldId id="314"/>
            <p14:sldId id="315"/>
            <p14:sldId id="316"/>
            <p14:sldId id="317"/>
            <p14:sldId id="318"/>
            <p14:sldId id="391"/>
            <p14:sldId id="385"/>
            <p14:sldId id="386"/>
            <p14:sldId id="387"/>
            <p14:sldId id="388"/>
          </p14:sldIdLst>
        </p14:section>
        <p14:section name="3.2 h split" id="{A2C61421-46A6-406D-8F84-376EA591E4F4}">
          <p14:sldIdLst>
            <p14:sldId id="324"/>
            <p14:sldId id="325"/>
            <p14:sldId id="328"/>
            <p14:sldId id="329"/>
            <p14:sldId id="330"/>
            <p14:sldId id="399"/>
            <p14:sldId id="402"/>
            <p14:sldId id="400"/>
            <p14:sldId id="401"/>
          </p14:sldIdLst>
        </p14:section>
        <p14:section name="3.3 case study" id="{8D7BDD45-FD02-42A8-8CB7-7727215ACF64}">
          <p14:sldIdLst>
            <p14:sldId id="403"/>
            <p14:sldId id="333"/>
            <p14:sldId id="404"/>
            <p14:sldId id="405"/>
            <p14:sldId id="416"/>
            <p14:sldId id="407"/>
            <p14:sldId id="406"/>
          </p14:sldIdLst>
        </p14:section>
        <p14:section name="4. 一窩蜂" id="{040F9E77-8913-4571-9D43-780CE856F387}">
          <p14:sldIdLst>
            <p14:sldId id="392"/>
            <p14:sldId id="393"/>
            <p14:sldId id="394"/>
            <p14:sldId id="395"/>
            <p14:sldId id="396"/>
            <p14:sldId id="397"/>
            <p14:sldId id="398"/>
          </p14:sldIdLst>
        </p14:section>
        <p14:section name="5. summary" id="{52619255-6043-45C0-B02A-FBC434B4841F}">
          <p14:sldIdLst>
            <p14:sldId id="408"/>
            <p14:sldId id="414"/>
            <p14:sldId id="411"/>
            <p14:sldId id="412"/>
            <p14:sldId id="413"/>
          </p14:sldIdLst>
        </p14:section>
        <p14:section name="未命名的章節" id="{80EEEBFB-5857-4050-84D8-6BFE29C57F3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Brazeau" initials="NB" lastIdx="2" clrIdx="0">
    <p:extLst>
      <p:ext uri="{19B8F6BF-5375-455C-9EA6-DF929625EA0E}">
        <p15:presenceInfo xmlns:p15="http://schemas.microsoft.com/office/powerpoint/2012/main" userId="S-1-5-21-2127521184-1604012920-1887927527-16880922" providerId="AD"/>
      </p:ext>
    </p:extLst>
  </p:cmAuthor>
  <p:cmAuthor id="2" name="Achim Dettweiler" initials="AD" lastIdx="4" clrIdx="1">
    <p:extLst>
      <p:ext uri="{19B8F6BF-5375-455C-9EA6-DF929625EA0E}">
        <p15:presenceInfo xmlns:p15="http://schemas.microsoft.com/office/powerpoint/2012/main" userId="S-1-5-21-2127521184-1604012920-1887927527-8448984" providerId="AD"/>
      </p:ext>
    </p:extLst>
  </p:cmAuthor>
  <p:cmAuthor id="3" name="Beth Massi" initials="BM" lastIdx="4" clrIdx="2">
    <p:extLst>
      <p:ext uri="{19B8F6BF-5375-455C-9EA6-DF929625EA0E}">
        <p15:presenceInfo xmlns:p15="http://schemas.microsoft.com/office/powerpoint/2012/main" userId="S-1-5-21-2127521184-1604012920-1887927527-3218060" providerId="AD"/>
      </p:ext>
    </p:extLst>
  </p:cmAuthor>
  <p:cmAuthor id="4" name="Diego Vega" initials="DV" lastIdx="2" clrIdx="3">
    <p:extLst>
      <p:ext uri="{19B8F6BF-5375-455C-9EA6-DF929625EA0E}">
        <p15:presenceInfo xmlns:p15="http://schemas.microsoft.com/office/powerpoint/2012/main" userId="S003BFFD801C0A84@LIVE.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2D2D"/>
    <a:srgbClr val="342F31"/>
    <a:srgbClr val="6E3382"/>
    <a:srgbClr val="002E77"/>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350" autoAdjust="0"/>
  </p:normalViewPr>
  <p:slideViewPr>
    <p:cSldViewPr snapToGrid="0">
      <p:cViewPr>
        <p:scale>
          <a:sx n="100" d="100"/>
          <a:sy n="100" d="100"/>
        </p:scale>
        <p:origin x="954"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A0A5C-BDFE-4AA0-8363-842B4B5195FB}" type="datetimeFigureOut">
              <a:rPr lang="en-US" smtClean="0"/>
              <a:t>2017-12-28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195A8-0CC9-4EC5-84EE-12317B82121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Keyword:</a:t>
            </a:r>
            <a:r>
              <a:rPr lang="en-US" baseline="0" dirty="0" smtClean="0"/>
              <a:t> </a:t>
            </a:r>
            <a:r>
              <a:rPr lang="en-US" baseline="0" dirty="0" err="1" smtClean="0"/>
              <a:t>Microservices</a:t>
            </a:r>
            <a:r>
              <a:rPr lang="en-US" baseline="0" dirty="0" smtClean="0"/>
              <a:t>, .NET Core</a:t>
            </a:r>
          </a:p>
          <a:p>
            <a:endParaRPr lang="en-US" baseline="0" dirty="0" smtClean="0"/>
          </a:p>
          <a:p>
            <a:r>
              <a:rPr lang="en-US" baseline="0" dirty="0" err="1" smtClean="0"/>
              <a:t>Microservices</a:t>
            </a:r>
            <a:r>
              <a:rPr lang="en-US" baseline="0" dirty="0" smtClean="0"/>
              <a:t> -&gt; mass services to management and deployment</a:t>
            </a:r>
          </a:p>
          <a:p>
            <a:r>
              <a:rPr lang="en-US" baseline="0" dirty="0" smtClean="0"/>
              <a:t>.NET Core -&gt; control binary compatibility (</a:t>
            </a:r>
            <a:r>
              <a:rPr lang="en-US" baseline="0" dirty="0" err="1" smtClean="0"/>
              <a:t>winodws</a:t>
            </a:r>
            <a:r>
              <a:rPr lang="en-US" baseline="0" dirty="0" smtClean="0"/>
              <a:t>, </a:t>
            </a:r>
            <a:r>
              <a:rPr lang="en-US" baseline="0" dirty="0" err="1" smtClean="0"/>
              <a:t>linux</a:t>
            </a:r>
            <a:r>
              <a:rPr lang="en-US" baseline="0" dirty="0" smtClean="0"/>
              <a:t>, </a:t>
            </a:r>
            <a:r>
              <a:rPr lang="en-US" baseline="0" dirty="0" err="1" smtClean="0"/>
              <a:t>macos</a:t>
            </a:r>
            <a:r>
              <a:rPr lang="en-US" baseline="0" dirty="0" smtClean="0"/>
              <a:t>), </a:t>
            </a:r>
          </a:p>
          <a:p>
            <a:r>
              <a:rPr lang="en-US" baseline="0" dirty="0" smtClean="0"/>
              <a:t>Container -&gt; control environment </a:t>
            </a:r>
            <a:r>
              <a:rPr lang="en-US" baseline="0" dirty="0" err="1" smtClean="0"/>
              <a:t>compatability</a:t>
            </a:r>
            <a:endParaRPr lang="en-US" baseline="0" dirty="0" smtClean="0"/>
          </a:p>
          <a:p>
            <a:r>
              <a:rPr lang="en-US" baseline="0" dirty="0" smtClean="0"/>
              <a:t>Windows Container -&gt; hosting windows / </a:t>
            </a:r>
            <a:r>
              <a:rPr lang="en-US" baseline="0" dirty="0" err="1" smtClean="0"/>
              <a:t>linux</a:t>
            </a:r>
            <a:r>
              <a:rPr lang="en-US" baseline="0" dirty="0" smtClean="0"/>
              <a:t> app (container)s</a:t>
            </a:r>
          </a:p>
          <a:p>
            <a:endParaRPr lang="en-US" baseline="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C8195A8-0CC9-4EC5-84EE-12317B82121E}" type="slidenum">
              <a:rPr lang="en-US" smtClean="0"/>
              <a:t>1</a:t>
            </a:fld>
            <a:endParaRPr lang="en-US"/>
          </a:p>
        </p:txBody>
      </p:sp>
    </p:spTree>
    <p:extLst>
      <p:ext uri="{BB962C8B-B14F-4D97-AF65-F5344CB8AC3E}">
        <p14:creationId xmlns:p14="http://schemas.microsoft.com/office/powerpoint/2010/main" val="885470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The Order Service consumes the Credit Reserved event, and changes the status of the order to OPEN.</a:t>
            </a:r>
            <a:endParaRPr lang="zh-TW" altLang="en-US" dirty="0" smtClean="0"/>
          </a:p>
          <a:p>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24</a:t>
            </a:fld>
            <a:endParaRPr lang="en-US"/>
          </a:p>
        </p:txBody>
      </p:sp>
    </p:spTree>
    <p:extLst>
      <p:ext uri="{BB962C8B-B14F-4D97-AF65-F5344CB8AC3E}">
        <p14:creationId xmlns:p14="http://schemas.microsoft.com/office/powerpoint/2010/main" val="1620066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 can also use events to maintain materialized views that pre‑join data owned by multiple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The service that maintains the view subscribes to the relevant events and updates the view. For example, the Customer Order View Updater Service that maintains a Customer Orders view subscribes to the events published by the Customer Service and Order Service.</a:t>
            </a:r>
          </a:p>
          <a:p>
            <a:r>
              <a:rPr lang="en-US" dirty="0" smtClean="0"/>
              <a:t/>
            </a:r>
            <a:br>
              <a:rPr lang="en-US" dirty="0" smtClean="0"/>
            </a:br>
            <a:endParaRPr lang="en-US" dirty="0" smtClean="0"/>
          </a:p>
          <a:p>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26</a:t>
            </a:fld>
            <a:endParaRPr lang="en-US"/>
          </a:p>
        </p:txBody>
      </p:sp>
    </p:spTree>
    <p:extLst>
      <p:ext uri="{BB962C8B-B14F-4D97-AF65-F5344CB8AC3E}">
        <p14:creationId xmlns:p14="http://schemas.microsoft.com/office/powerpoint/2010/main" val="2957019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27</a:t>
            </a:fld>
            <a:endParaRPr lang="en-US"/>
          </a:p>
        </p:txBody>
      </p:sp>
    </p:spTree>
    <p:extLst>
      <p:ext uri="{BB962C8B-B14F-4D97-AF65-F5344CB8AC3E}">
        <p14:creationId xmlns:p14="http://schemas.microsoft.com/office/powerpoint/2010/main" val="1778140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Ship transaction logs</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28</a:t>
            </a:fld>
            <a:endParaRPr lang="en-US"/>
          </a:p>
        </p:txBody>
      </p:sp>
    </p:spTree>
    <p:extLst>
      <p:ext uri="{BB962C8B-B14F-4D97-AF65-F5344CB8AC3E}">
        <p14:creationId xmlns:p14="http://schemas.microsoft.com/office/powerpoint/2010/main" val="3670272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Ship change sequencing</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29</a:t>
            </a:fld>
            <a:endParaRPr lang="en-US"/>
          </a:p>
        </p:txBody>
      </p:sp>
    </p:spTree>
    <p:extLst>
      <p:ext uri="{BB962C8B-B14F-4D97-AF65-F5344CB8AC3E}">
        <p14:creationId xmlns:p14="http://schemas.microsoft.com/office/powerpoint/2010/main" val="723654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Data scale-out (with separate</a:t>
            </a:r>
            <a:r>
              <a:rPr lang="en-US" baseline="0" dirty="0" smtClean="0"/>
              <a:t> read / write mechanism)</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30</a:t>
            </a:fld>
            <a:endParaRPr lang="en-US"/>
          </a:p>
        </p:txBody>
      </p:sp>
    </p:spTree>
    <p:extLst>
      <p:ext uri="{BB962C8B-B14F-4D97-AF65-F5344CB8AC3E}">
        <p14:creationId xmlns:p14="http://schemas.microsoft.com/office/powerpoint/2010/main" val="3995448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63EB8A-53A4-4077-8798-610E05BE84FE}" type="slidenum">
              <a:rPr lang="en-US" smtClean="0"/>
              <a:t>54</a:t>
            </a:fld>
            <a:endParaRPr lang="en-US"/>
          </a:p>
        </p:txBody>
      </p:sp>
    </p:spTree>
    <p:extLst>
      <p:ext uri="{BB962C8B-B14F-4D97-AF65-F5344CB8AC3E}">
        <p14:creationId xmlns:p14="http://schemas.microsoft.com/office/powerpoint/2010/main" val="2956561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63EB8A-53A4-4077-8798-610E05BE84FE}" type="slidenum">
              <a:rPr lang="en-US" smtClean="0"/>
              <a:t>55</a:t>
            </a:fld>
            <a:endParaRPr lang="en-US"/>
          </a:p>
        </p:txBody>
      </p:sp>
    </p:spTree>
    <p:extLst>
      <p:ext uri="{BB962C8B-B14F-4D97-AF65-F5344CB8AC3E}">
        <p14:creationId xmlns:p14="http://schemas.microsoft.com/office/powerpoint/2010/main" val="3680284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63EB8A-53A4-4077-8798-610E05BE84FE}" type="slidenum">
              <a:rPr lang="en-US" smtClean="0"/>
              <a:t>57</a:t>
            </a:fld>
            <a:endParaRPr lang="en-US"/>
          </a:p>
        </p:txBody>
      </p:sp>
    </p:spTree>
    <p:extLst>
      <p:ext uri="{BB962C8B-B14F-4D97-AF65-F5344CB8AC3E}">
        <p14:creationId xmlns:p14="http://schemas.microsoft.com/office/powerpoint/2010/main" val="1467203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漸進式的微服務化過程</a:t>
            </a: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資料庫如何</a:t>
            </a:r>
            <a:r>
              <a:rPr lang="en-US" altLang="zh-TW" dirty="0" smtClean="0"/>
              <a:t>“</a:t>
            </a:r>
            <a:r>
              <a:rPr lang="zh-TW" altLang="en-US" dirty="0" smtClean="0"/>
              <a:t>微</a:t>
            </a:r>
            <a:r>
              <a:rPr lang="en-US" altLang="zh-TW" dirty="0" smtClean="0"/>
              <a:t>”</a:t>
            </a:r>
            <a:r>
              <a:rPr lang="zh-TW" altLang="en-US" dirty="0" smtClean="0"/>
              <a:t>化</a:t>
            </a:r>
            <a:r>
              <a:rPr lang="en-US" altLang="zh-TW" dirty="0" smtClean="0"/>
              <a:t>? </a:t>
            </a:r>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垂直 </a:t>
            </a:r>
            <a:r>
              <a:rPr lang="en-US" altLang="zh-TW" dirty="0" smtClean="0"/>
              <a:t>/ </a:t>
            </a:r>
            <a:r>
              <a:rPr lang="zh-TW" altLang="en-US" dirty="0" smtClean="0"/>
              <a:t>水平切割資料庫的挑戰</a:t>
            </a: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資料儲存系統的選擇 </a:t>
            </a:r>
            <a:r>
              <a:rPr lang="en-US" altLang="zh-TW" dirty="0" smtClean="0"/>
              <a:t>(CAP, NOSQL)</a:t>
            </a:r>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其他必要的關鍵知識 </a:t>
            </a:r>
            <a:r>
              <a:rPr lang="en-US" altLang="zh-TW" dirty="0" smtClean="0"/>
              <a:t>(2PC)</a:t>
            </a:r>
          </a:p>
          <a:p>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a:t>
            </a:fld>
            <a:endParaRPr lang="en-US"/>
          </a:p>
        </p:txBody>
      </p:sp>
    </p:spTree>
    <p:extLst>
      <p:ext uri="{BB962C8B-B14F-4D97-AF65-F5344CB8AC3E}">
        <p14:creationId xmlns:p14="http://schemas.microsoft.com/office/powerpoint/2010/main" val="2076998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a:t>
            </a:fld>
            <a:endParaRPr lang="zh-TW" altLang="en-US"/>
          </a:p>
        </p:txBody>
      </p:sp>
    </p:spTree>
    <p:extLst>
      <p:ext uri="{BB962C8B-B14F-4D97-AF65-F5344CB8AC3E}">
        <p14:creationId xmlns:p14="http://schemas.microsoft.com/office/powerpoint/2010/main" val="1578157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關聯式資料庫，透過高度的正規化，避免相同意義的資料以各種形式重複出現在資料庫內，並且透過關聯式的查詢 </a:t>
            </a:r>
            <a:r>
              <a:rPr lang="en-US" altLang="zh-TW" dirty="0" smtClean="0"/>
              <a:t>SQL</a:t>
            </a:r>
            <a:r>
              <a:rPr lang="zh-TW" altLang="en-US" dirty="0" smtClean="0"/>
              <a:t> 將資料重組為核心概念的設計。</a:t>
            </a:r>
            <a:endParaRPr lang="en-US" altLang="zh-TW" dirty="0" smtClean="0"/>
          </a:p>
          <a:p>
            <a:endParaRPr lang="en-US" dirty="0" smtClean="0"/>
          </a:p>
          <a:p>
            <a:r>
              <a:rPr lang="zh-TW" altLang="en-US" dirty="0" smtClean="0"/>
              <a:t>高度精緻化的關聯式資料庫，產生的代價是資料之間關聯性強 </a:t>
            </a:r>
            <a:r>
              <a:rPr lang="en-US" altLang="zh-TW" dirty="0" smtClean="0"/>
              <a:t>(</a:t>
            </a:r>
            <a:r>
              <a:rPr lang="zh-TW" altLang="en-US" dirty="0" smtClean="0"/>
              <a:t>不然怎麼稱作 </a:t>
            </a:r>
            <a:r>
              <a:rPr lang="en-US" altLang="zh-TW" dirty="0" smtClean="0"/>
              <a:t>“</a:t>
            </a:r>
            <a:r>
              <a:rPr lang="zh-TW" altLang="en-US" dirty="0" smtClean="0"/>
              <a:t>關聯式</a:t>
            </a:r>
            <a:r>
              <a:rPr lang="en-US" altLang="zh-TW" dirty="0" smtClean="0"/>
              <a:t>”</a:t>
            </a:r>
            <a:r>
              <a:rPr lang="zh-TW" altLang="en-US" dirty="0" smtClean="0"/>
              <a:t> 資料庫</a:t>
            </a:r>
            <a:r>
              <a:rPr lang="en-US" altLang="zh-TW" dirty="0" smtClean="0"/>
              <a:t>?)</a:t>
            </a:r>
            <a:r>
              <a:rPr lang="zh-TW" altLang="en-US" dirty="0" smtClean="0"/>
              <a:t>，難以切割。</a:t>
            </a:r>
            <a:endParaRPr lang="en-US" altLang="zh-TW" dirty="0" smtClean="0"/>
          </a:p>
          <a:p>
            <a:endParaRPr lang="en-US" dirty="0" smtClean="0"/>
          </a:p>
          <a:p>
            <a:r>
              <a:rPr lang="zh-TW" altLang="en-US" dirty="0" smtClean="0"/>
              <a:t>這個特性也造成關聯式資料庫在微服務化的領域是非常難搭配的儲存技術的主因。</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16</a:t>
            </a:fld>
            <a:endParaRPr lang="en-US"/>
          </a:p>
        </p:txBody>
      </p:sp>
    </p:spTree>
    <p:extLst>
      <p:ext uri="{BB962C8B-B14F-4D97-AF65-F5344CB8AC3E}">
        <p14:creationId xmlns:p14="http://schemas.microsoft.com/office/powerpoint/2010/main" val="1141369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200" b="1" i="0" kern="1200" dirty="0" smtClean="0">
                <a:solidFill>
                  <a:schemeClr val="tx1"/>
                </a:solidFill>
                <a:effectLst/>
                <a:latin typeface="+mn-lt"/>
                <a:ea typeface="+mn-ea"/>
                <a:cs typeface="+mn-cs"/>
              </a:rPr>
              <a:t>CAP</a:t>
            </a:r>
            <a:r>
              <a:rPr lang="zh-TW" altLang="en-US" sz="1200" b="1" i="0" kern="1200" dirty="0" smtClean="0">
                <a:solidFill>
                  <a:schemeClr val="tx1"/>
                </a:solidFill>
                <a:effectLst/>
                <a:latin typeface="+mn-lt"/>
                <a:ea typeface="+mn-ea"/>
                <a:cs typeface="+mn-cs"/>
              </a:rPr>
              <a:t>理论概述</a:t>
            </a:r>
          </a:p>
          <a:p>
            <a:r>
              <a:rPr lang="zh-TW" altLang="en-US" sz="1200" b="0" i="0" kern="1200" dirty="0" smtClean="0">
                <a:solidFill>
                  <a:schemeClr val="tx1"/>
                </a:solidFill>
                <a:effectLst/>
                <a:latin typeface="+mn-lt"/>
                <a:ea typeface="+mn-ea"/>
                <a:cs typeface="+mn-cs"/>
              </a:rPr>
              <a:t>一个分布式系统最多只能同时满足一致性（</a:t>
            </a:r>
            <a:r>
              <a:rPr lang="en-US" sz="1200" b="0" i="0" kern="1200" dirty="0" smtClean="0">
                <a:solidFill>
                  <a:schemeClr val="tx1"/>
                </a:solidFill>
                <a:effectLst/>
                <a:latin typeface="+mn-lt"/>
                <a:ea typeface="+mn-ea"/>
                <a:cs typeface="+mn-cs"/>
              </a:rPr>
              <a:t>Consistency）、</a:t>
            </a:r>
            <a:r>
              <a:rPr lang="zh-TW" altLang="en-US" sz="1200" b="0" i="0" kern="1200" dirty="0" smtClean="0">
                <a:solidFill>
                  <a:schemeClr val="tx1"/>
                </a:solidFill>
                <a:effectLst/>
                <a:latin typeface="+mn-lt"/>
                <a:ea typeface="+mn-ea"/>
                <a:cs typeface="+mn-cs"/>
              </a:rPr>
              <a:t>可用性（</a:t>
            </a:r>
            <a:r>
              <a:rPr lang="en-US" sz="1200" b="0" i="0" kern="1200" dirty="0" smtClean="0">
                <a:solidFill>
                  <a:schemeClr val="tx1"/>
                </a:solidFill>
                <a:effectLst/>
                <a:latin typeface="+mn-lt"/>
                <a:ea typeface="+mn-ea"/>
                <a:cs typeface="+mn-cs"/>
              </a:rPr>
              <a:t>Availability）</a:t>
            </a:r>
            <a:r>
              <a:rPr lang="zh-TW" altLang="en-US" sz="1200" b="0" i="0" kern="1200" dirty="0" smtClean="0">
                <a:solidFill>
                  <a:schemeClr val="tx1"/>
                </a:solidFill>
                <a:effectLst/>
                <a:latin typeface="+mn-lt"/>
                <a:ea typeface="+mn-ea"/>
                <a:cs typeface="+mn-cs"/>
              </a:rPr>
              <a:t>和分区容错性（</a:t>
            </a:r>
            <a:r>
              <a:rPr lang="en-US" sz="1200" b="0" i="0" kern="1200" dirty="0" smtClean="0">
                <a:solidFill>
                  <a:schemeClr val="tx1"/>
                </a:solidFill>
                <a:effectLst/>
                <a:latin typeface="+mn-lt"/>
                <a:ea typeface="+mn-ea"/>
                <a:cs typeface="+mn-cs"/>
              </a:rPr>
              <a:t>Partition tolerance）</a:t>
            </a:r>
            <a:r>
              <a:rPr lang="zh-TW" altLang="en-US" sz="1200" b="0" i="0" kern="1200" dirty="0" smtClean="0">
                <a:solidFill>
                  <a:schemeClr val="tx1"/>
                </a:solidFill>
                <a:effectLst/>
                <a:latin typeface="+mn-lt"/>
                <a:ea typeface="+mn-ea"/>
                <a:cs typeface="+mn-cs"/>
              </a:rPr>
              <a:t>这三项中的两项。</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smtClean="0">
                <a:solidFill>
                  <a:schemeClr val="tx1"/>
                </a:solidFill>
                <a:effectLst/>
                <a:latin typeface="+mn-lt"/>
                <a:ea typeface="+mn-ea"/>
                <a:cs typeface="+mn-cs"/>
              </a:rPr>
              <a:t>分布式系列文章</a:t>
            </a:r>
            <a:r>
              <a:rPr lang="en-US" altLang="zh-TW" sz="1200" b="1"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从</a:t>
            </a:r>
            <a:r>
              <a:rPr lang="en-US" sz="1200" b="1" i="0" kern="1200" dirty="0" smtClean="0">
                <a:solidFill>
                  <a:schemeClr val="tx1"/>
                </a:solidFill>
                <a:effectLst/>
                <a:latin typeface="+mn-lt"/>
                <a:ea typeface="+mn-ea"/>
                <a:cs typeface="+mn-cs"/>
              </a:rPr>
              <a:t>ACID</a:t>
            </a:r>
            <a:r>
              <a:rPr lang="zh-TW" altLang="en-US" sz="1200" b="1" i="0" kern="1200" dirty="0" smtClean="0">
                <a:solidFill>
                  <a:schemeClr val="tx1"/>
                </a:solidFill>
                <a:effectLst/>
                <a:latin typeface="+mn-lt"/>
                <a:ea typeface="+mn-ea"/>
                <a:cs typeface="+mn-cs"/>
              </a:rPr>
              <a:t>到</a:t>
            </a:r>
            <a:r>
              <a:rPr lang="en-US" sz="1200" b="1" i="0" kern="1200" dirty="0" smtClean="0">
                <a:solidFill>
                  <a:schemeClr val="tx1"/>
                </a:solidFill>
                <a:effectLst/>
                <a:latin typeface="+mn-lt"/>
                <a:ea typeface="+mn-ea"/>
                <a:cs typeface="+mn-cs"/>
              </a:rPr>
              <a:t>CAP/BASE</a:t>
            </a:r>
            <a:endParaRPr lang="en-US" dirty="0" smtClean="0"/>
          </a:p>
          <a:p>
            <a:r>
              <a:rPr lang="en-US" dirty="0" smtClean="0"/>
              <a:t>https://www.jianshu.com/p/68c7c16b3fbd</a:t>
            </a:r>
          </a:p>
          <a:p>
            <a:endParaRPr lang="en-US" dirty="0" smtClean="0"/>
          </a:p>
          <a:p>
            <a:endParaRPr lang="en-US" dirty="0" smtClean="0"/>
          </a:p>
          <a:p>
            <a:r>
              <a:rPr lang="en-US" b="1" dirty="0" smtClean="0"/>
              <a:t>BASE</a:t>
            </a:r>
            <a:r>
              <a:rPr lang="zh-TW" altLang="en-US" b="1" dirty="0" smtClean="0"/>
              <a:t>理论</a:t>
            </a:r>
          </a:p>
          <a:p>
            <a:r>
              <a:rPr lang="en-US" dirty="0" smtClean="0"/>
              <a:t>BASE</a:t>
            </a:r>
            <a:r>
              <a:rPr lang="zh-TW" altLang="en-US" dirty="0" smtClean="0"/>
              <a:t>是</a:t>
            </a:r>
            <a:r>
              <a:rPr lang="en-US" b="1" dirty="0" smtClean="0"/>
              <a:t>Basically Available(</a:t>
            </a:r>
            <a:r>
              <a:rPr lang="zh-TW" altLang="en-US" b="1" dirty="0" smtClean="0"/>
              <a:t>基本可用）</a:t>
            </a:r>
            <a:r>
              <a:rPr lang="zh-TW" altLang="en-US" dirty="0" smtClean="0"/>
              <a:t>、</a:t>
            </a:r>
            <a:r>
              <a:rPr lang="en-US" b="1" dirty="0" smtClean="0"/>
              <a:t>Soft state(</a:t>
            </a:r>
            <a:r>
              <a:rPr lang="zh-TW" altLang="en-US" b="1" dirty="0" smtClean="0"/>
              <a:t>软状态）</a:t>
            </a:r>
            <a:r>
              <a:rPr lang="zh-TW" altLang="en-US" dirty="0" smtClean="0"/>
              <a:t>和</a:t>
            </a:r>
            <a:r>
              <a:rPr lang="en-US" b="1" dirty="0" smtClean="0"/>
              <a:t>Eventually consistent(</a:t>
            </a:r>
            <a:r>
              <a:rPr lang="zh-TW" altLang="en-US" b="1" dirty="0" smtClean="0"/>
              <a:t>最终一致性）</a:t>
            </a:r>
            <a:r>
              <a:rPr lang="zh-TW" altLang="en-US" dirty="0" smtClean="0"/>
              <a:t>三个短语的简写。</a:t>
            </a:r>
            <a:r>
              <a:rPr lang="en-US" dirty="0" smtClean="0"/>
              <a:t>BASE</a:t>
            </a:r>
            <a:r>
              <a:rPr lang="zh-TW" altLang="en-US" dirty="0" smtClean="0"/>
              <a:t>是对</a:t>
            </a:r>
            <a:r>
              <a:rPr lang="en-US" dirty="0" smtClean="0"/>
              <a:t>CAP</a:t>
            </a:r>
            <a:r>
              <a:rPr lang="zh-TW" altLang="en-US" dirty="0" smtClean="0"/>
              <a:t>中一致性和可用性权衡的结果，其来源于对大规模互联网系统分布式实践的总结，是</a:t>
            </a:r>
            <a:r>
              <a:rPr lang="zh-TW" altLang="en-US" b="1" dirty="0" smtClean="0"/>
              <a:t>基于</a:t>
            </a:r>
            <a:r>
              <a:rPr lang="en-US" b="1" dirty="0" smtClean="0"/>
              <a:t>CAP</a:t>
            </a:r>
            <a:r>
              <a:rPr lang="zh-TW" altLang="en-US" b="1" dirty="0" smtClean="0"/>
              <a:t>定理逐步演化</a:t>
            </a:r>
            <a:r>
              <a:rPr lang="zh-TW" altLang="en-US" dirty="0" smtClean="0"/>
              <a:t>而来的，其核心思想是即使无法做到强一致性，但每个应用都可以根据自身的业务特点，采用适当的方法来使系统达到</a:t>
            </a:r>
            <a:r>
              <a:rPr lang="zh-TW" altLang="en-US" b="1" dirty="0" smtClean="0"/>
              <a:t>最终一致性</a:t>
            </a:r>
            <a:r>
              <a:rPr lang="zh-TW" altLang="en-US" dirty="0" smtClean="0"/>
              <a:t>。接下来，我们着重对</a:t>
            </a:r>
            <a:r>
              <a:rPr lang="en-US" dirty="0" smtClean="0"/>
              <a:t>BASE</a:t>
            </a:r>
            <a:r>
              <a:rPr lang="zh-TW" altLang="en-US" dirty="0" smtClean="0"/>
              <a:t>中的三要素进行讲解。</a:t>
            </a:r>
          </a:p>
          <a:p>
            <a:r>
              <a:rPr lang="zh-TW" altLang="en-US" dirty="0" smtClean="0"/>
              <a:t/>
            </a:r>
            <a:br>
              <a:rPr lang="zh-TW" altLang="en-US" dirty="0" smtClean="0"/>
            </a:br>
            <a:r>
              <a:rPr lang="zh-TW" altLang="en-US" dirty="0" smtClean="0"/>
              <a:t/>
            </a:r>
            <a:br>
              <a:rPr lang="zh-TW" altLang="en-US" dirty="0" smtClean="0"/>
            </a:br>
            <a:r>
              <a:rPr lang="zh-TW" altLang="en-US" dirty="0" smtClean="0"/>
              <a:t>作者：</a:t>
            </a:r>
            <a:r>
              <a:rPr lang="en-US" dirty="0" err="1" smtClean="0"/>
              <a:t>Jeffbond</a:t>
            </a:r>
            <a:r>
              <a:rPr lang="en-US" dirty="0" smtClean="0"/>
              <a:t/>
            </a:r>
            <a:br>
              <a:rPr lang="en-US" dirty="0" smtClean="0"/>
            </a:br>
            <a:r>
              <a:rPr lang="zh-TW" altLang="en-US" dirty="0" smtClean="0"/>
              <a:t>链接：</a:t>
            </a:r>
            <a:r>
              <a:rPr lang="en-US" dirty="0" smtClean="0"/>
              <a:t>https://www.jianshu.com/p/68c7c16b3fbd</a:t>
            </a:r>
            <a:br>
              <a:rPr lang="en-US" dirty="0" smtClean="0"/>
            </a:br>
            <a:r>
              <a:rPr lang="zh-TW" altLang="en-US" dirty="0" smtClean="0"/>
              <a:t>來源：简书</a:t>
            </a:r>
            <a:br>
              <a:rPr lang="zh-TW" altLang="en-US" dirty="0" smtClean="0"/>
            </a:br>
            <a:r>
              <a:rPr lang="zh-TW" altLang="en-US" dirty="0" smtClean="0"/>
              <a:t>著作权归作者所有。商业转载请联系作者获得授权，非商业转载请注明出处。</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18</a:t>
            </a:fld>
            <a:endParaRPr lang="en-US"/>
          </a:p>
        </p:txBody>
      </p:sp>
    </p:spTree>
    <p:extLst>
      <p:ext uri="{BB962C8B-B14F-4D97-AF65-F5344CB8AC3E}">
        <p14:creationId xmlns:p14="http://schemas.microsoft.com/office/powerpoint/2010/main" val="2897055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Separate domain</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19</a:t>
            </a:fld>
            <a:endParaRPr lang="en-US"/>
          </a:p>
        </p:txBody>
      </p:sp>
    </p:spTree>
    <p:extLst>
      <p:ext uri="{BB962C8B-B14F-4D97-AF65-F5344CB8AC3E}">
        <p14:creationId xmlns:p14="http://schemas.microsoft.com/office/powerpoint/2010/main" val="107375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JWT</a:t>
            </a:r>
            <a:r>
              <a:rPr lang="zh-TW" altLang="en-US" dirty="0" smtClean="0"/>
              <a:t>可以簡化跨服務的資訊驗證</a:t>
            </a:r>
            <a:endParaRPr lang="en-US" dirty="0" smtClean="0"/>
          </a:p>
        </p:txBody>
      </p:sp>
      <p:sp>
        <p:nvSpPr>
          <p:cNvPr id="4" name="投影片編號版面配置區 3"/>
          <p:cNvSpPr>
            <a:spLocks noGrp="1"/>
          </p:cNvSpPr>
          <p:nvPr>
            <p:ph type="sldNum" sz="quarter" idx="10"/>
          </p:nvPr>
        </p:nvSpPr>
        <p:spPr/>
        <p:txBody>
          <a:bodyPr/>
          <a:lstStyle/>
          <a:p>
            <a:fld id="{CC8195A8-0CC9-4EC5-84EE-12317B82121E}" type="slidenum">
              <a:rPr lang="en-US" smtClean="0"/>
              <a:t>20</a:t>
            </a:fld>
            <a:endParaRPr lang="en-US"/>
          </a:p>
        </p:txBody>
      </p:sp>
    </p:spTree>
    <p:extLst>
      <p:ext uri="{BB962C8B-B14F-4D97-AF65-F5344CB8AC3E}">
        <p14:creationId xmlns:p14="http://schemas.microsoft.com/office/powerpoint/2010/main" val="518275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smtClean="0"/>
              <a:t>The Order Service creates an Order with status NEW and publishes an Order Created event.</a:t>
            </a:r>
            <a:endParaRPr lang="zh-TW" altLang="en-US" sz="1200" dirty="0" smtClean="0"/>
          </a:p>
          <a:p>
            <a:endParaRPr lang="en-US" dirty="0" smtClean="0"/>
          </a:p>
          <a:p>
            <a:pPr marL="228600" indent="-228600">
              <a:buAutoNum type="arabicPeriod"/>
            </a:pPr>
            <a:r>
              <a:rPr lang="en-US" dirty="0" err="1" smtClean="0"/>
              <a:t>Init</a:t>
            </a:r>
            <a:r>
              <a:rPr lang="en-US" dirty="0" smtClean="0"/>
              <a:t> state</a:t>
            </a:r>
          </a:p>
          <a:p>
            <a:pPr marL="228600" indent="-228600">
              <a:buAutoNum type="arabicPeriod"/>
            </a:pPr>
            <a:r>
              <a:rPr lang="en-US" dirty="0" smtClean="0"/>
              <a:t>Place order (</a:t>
            </a:r>
            <a:r>
              <a:rPr lang="zh-TW" altLang="en-US" dirty="0" smtClean="0"/>
              <a:t>建立訂單</a:t>
            </a:r>
            <a:r>
              <a:rPr lang="en-US" altLang="zh-TW" dirty="0" smtClean="0"/>
              <a:t>)</a:t>
            </a:r>
          </a:p>
          <a:p>
            <a:pPr marL="228600" indent="-228600">
              <a:buAutoNum type="arabicPeriod"/>
            </a:pPr>
            <a:r>
              <a:rPr lang="en-US" dirty="0" smtClean="0"/>
              <a:t>Create record</a:t>
            </a:r>
            <a:r>
              <a:rPr lang="en-US" baseline="0" dirty="0" smtClean="0"/>
              <a:t> in ORDER table</a:t>
            </a:r>
          </a:p>
          <a:p>
            <a:pPr marL="228600" indent="-228600">
              <a:buAutoNum type="arabicPeriod"/>
            </a:pPr>
            <a:r>
              <a:rPr lang="en-US" baseline="0" dirty="0" smtClean="0"/>
              <a:t>Send “Order created event” to message broker</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22</a:t>
            </a:fld>
            <a:endParaRPr lang="en-US"/>
          </a:p>
        </p:txBody>
      </p:sp>
    </p:spTree>
    <p:extLst>
      <p:ext uri="{BB962C8B-B14F-4D97-AF65-F5344CB8AC3E}">
        <p14:creationId xmlns:p14="http://schemas.microsoft.com/office/powerpoint/2010/main" val="4055441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Customer Service consumes the Order Created event, reserves credit for the order, </a:t>
            </a:r>
          </a:p>
          <a:p>
            <a:r>
              <a:rPr lang="en-US" altLang="zh-TW" dirty="0" smtClean="0"/>
              <a:t>and publishes a Credit Reserved event.</a:t>
            </a:r>
            <a:endParaRPr lang="zh-TW" altLang="en-US" dirty="0" smtClean="0"/>
          </a:p>
          <a:p>
            <a:endParaRPr lang="en-US" dirty="0" smtClean="0"/>
          </a:p>
          <a:p>
            <a:endParaRPr lang="en-US" dirty="0" smtClean="0"/>
          </a:p>
          <a:p>
            <a:r>
              <a:rPr lang="en-US" dirty="0" smtClean="0"/>
              <a:t>5. Customer service received “order created event”</a:t>
            </a:r>
          </a:p>
          <a:p>
            <a:r>
              <a:rPr lang="en-US" dirty="0" smtClean="0"/>
              <a:t>6. Create “Reserved credit” record</a:t>
            </a:r>
          </a:p>
          <a:p>
            <a:r>
              <a:rPr lang="en-US" dirty="0" smtClean="0"/>
              <a:t>7.</a:t>
            </a:r>
            <a:r>
              <a:rPr lang="en-US" baseline="0" dirty="0" smtClean="0"/>
              <a:t> Send credit reserved event</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23</a:t>
            </a:fld>
            <a:endParaRPr lang="en-US"/>
          </a:p>
        </p:txBody>
      </p:sp>
    </p:spTree>
    <p:extLst>
      <p:ext uri="{BB962C8B-B14F-4D97-AF65-F5344CB8AC3E}">
        <p14:creationId xmlns:p14="http://schemas.microsoft.com/office/powerpoint/2010/main" val="42302480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2E77"/>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8361547-CAE2-4060-8643-DE8C7E84BB51}"/>
              </a:ext>
            </a:extLst>
          </p:cNvPr>
          <p:cNvSpPr/>
          <p:nvPr userDrawn="1"/>
        </p:nvSpPr>
        <p:spPr bwMode="auto">
          <a:xfrm>
            <a:off x="0" y="5818909"/>
            <a:ext cx="12192000" cy="1039091"/>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itle 1">
            <a:extLst>
              <a:ext uri="{FF2B5EF4-FFF2-40B4-BE49-F238E27FC236}">
                <a16:creationId xmlns:a16="http://schemas.microsoft.com/office/drawing/2014/main" id="{E83FFA8C-0B63-40B6-A827-BFFE5D75FDD0}"/>
              </a:ext>
            </a:extLst>
          </p:cNvPr>
          <p:cNvSpPr>
            <a:spLocks noGrp="1"/>
          </p:cNvSpPr>
          <p:nvPr>
            <p:ph type="title" hasCustomPrompt="1"/>
          </p:nvPr>
        </p:nvSpPr>
        <p:spPr>
          <a:xfrm>
            <a:off x="438207" y="2608084"/>
            <a:ext cx="5777866" cy="899665"/>
          </a:xfrm>
        </p:spPr>
        <p:txBody>
          <a:bodyPr/>
          <a:lstStyle>
            <a:lvl1pPr>
              <a:defRPr sz="4400">
                <a:solidFill>
                  <a:schemeClr val="bg1"/>
                </a:solidFill>
                <a:latin typeface="微軟正黑體" panose="020B0604030504040204" pitchFamily="34" charset="-120"/>
                <a:ea typeface="微軟正黑體" panose="020B0604030504040204" pitchFamily="34" charset="-120"/>
              </a:defRPr>
            </a:lvl1pPr>
          </a:lstStyle>
          <a:p>
            <a:r>
              <a:rPr lang="en-US" dirty="0"/>
              <a:t>Session Title</a:t>
            </a:r>
          </a:p>
        </p:txBody>
      </p:sp>
      <p:sp>
        <p:nvSpPr>
          <p:cNvPr id="9" name="Text Placeholder 8">
            <a:extLst>
              <a:ext uri="{FF2B5EF4-FFF2-40B4-BE49-F238E27FC236}">
                <a16:creationId xmlns:a16="http://schemas.microsoft.com/office/drawing/2014/main" id="{AF327309-25BC-4FEC-AA25-95EAC4318806}"/>
              </a:ext>
            </a:extLst>
          </p:cNvPr>
          <p:cNvSpPr>
            <a:spLocks noGrp="1"/>
          </p:cNvSpPr>
          <p:nvPr>
            <p:ph type="body" sz="quarter" idx="10" hasCustomPrompt="1"/>
          </p:nvPr>
        </p:nvSpPr>
        <p:spPr>
          <a:xfrm>
            <a:off x="438150" y="4140200"/>
            <a:ext cx="5708650" cy="627864"/>
          </a:xfrm>
        </p:spPr>
        <p:txBody>
          <a:bodyPr/>
          <a:lstStyle>
            <a:lvl1pPr marL="0" indent="0">
              <a:buNone/>
              <a:defRPr sz="3200">
                <a:solidFill>
                  <a:schemeClr val="bg1"/>
                </a:solidFill>
                <a:latin typeface="微軟正黑體" panose="020B0604030504040204" pitchFamily="34" charset="-120"/>
                <a:ea typeface="微軟正黑體" panose="020B0604030504040204" pitchFamily="34" charset="-120"/>
              </a:defRPr>
            </a:lvl1pPr>
          </a:lstStyle>
          <a:p>
            <a:pPr lvl="0"/>
            <a:r>
              <a:rPr lang="en-US" dirty="0"/>
              <a:t>Speaker Name</a:t>
            </a:r>
          </a:p>
        </p:txBody>
      </p:sp>
      <p:pic>
        <p:nvPicPr>
          <p:cNvPr id="10" name="圖片 9" descr="一張含有 美工圖案 的圖片&#10;&#10;描述是以高可信度產生">
            <a:extLst>
              <a:ext uri="{FF2B5EF4-FFF2-40B4-BE49-F238E27FC236}">
                <a16:creationId xmlns:a16="http://schemas.microsoft.com/office/drawing/2014/main" id="{14E97332-416C-4B69-B813-A32DF4A8DB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8150" y="5513313"/>
            <a:ext cx="2955148" cy="955500"/>
          </a:xfrm>
          <a:prstGeom prst="rect">
            <a:avLst/>
          </a:prstGeom>
        </p:spPr>
      </p:pic>
      <p:pic>
        <p:nvPicPr>
          <p:cNvPr id="11" name="圖片 10">
            <a:extLst>
              <a:ext uri="{FF2B5EF4-FFF2-40B4-BE49-F238E27FC236}">
                <a16:creationId xmlns:a16="http://schemas.microsoft.com/office/drawing/2014/main" id="{EA281819-114F-4BDF-AC16-865C5B7E78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50209" y="5412509"/>
            <a:ext cx="3708567" cy="1296449"/>
          </a:xfrm>
          <a:prstGeom prst="rect">
            <a:avLst/>
          </a:prstGeom>
        </p:spPr>
      </p:pic>
      <p:pic>
        <p:nvPicPr>
          <p:cNvPr id="14" name="圖片 13">
            <a:extLst>
              <a:ext uri="{FF2B5EF4-FFF2-40B4-BE49-F238E27FC236}">
                <a16:creationId xmlns:a16="http://schemas.microsoft.com/office/drawing/2014/main" id="{C1BA48A8-03AD-4D31-9FEE-DC95A995CD8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585528" y="599182"/>
            <a:ext cx="5168266" cy="4610127"/>
          </a:xfrm>
          <a:prstGeom prst="rect">
            <a:avLst/>
          </a:prstGeom>
        </p:spPr>
      </p:pic>
    </p:spTree>
    <p:extLst>
      <p:ext uri="{BB962C8B-B14F-4D97-AF65-F5344CB8AC3E}">
        <p14:creationId xmlns:p14="http://schemas.microsoft.com/office/powerpoint/2010/main" val="2092270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2017/12/29</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2380141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07EFE10-B13D-43B6-9F5E-D0DE056FAF9A}" type="datetimeFigureOut">
              <a:rPr lang="zh-TW" altLang="en-US" smtClean="0"/>
              <a:t>2017/12/29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566971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2017/12/29</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2361163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5826761"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5826760"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微軟正黑體" panose="020B0604030504040204" pitchFamily="34" charset="-120"/>
                <a:ea typeface="微軟正黑體" panose="020B0604030504040204" pitchFamily="34" charset="-120"/>
              </a:defRPr>
            </a:lvl1pPr>
          </a:lstStyle>
          <a:p>
            <a:pPr lvl="0"/>
            <a:r>
              <a:rPr lang="en-US"/>
              <a:t>Speaker Name</a:t>
            </a:r>
          </a:p>
        </p:txBody>
      </p:sp>
      <p:pic>
        <p:nvPicPr>
          <p:cNvPr id="4" name="圖片 3" descr="一張含有 美工圖案 的圖片&#10;&#10;描述是以高可信度產生">
            <a:extLst>
              <a:ext uri="{FF2B5EF4-FFF2-40B4-BE49-F238E27FC236}">
                <a16:creationId xmlns:a16="http://schemas.microsoft.com/office/drawing/2014/main" id="{D7D346AA-B262-452D-8D6C-7F3B61A1AE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667" y="6274519"/>
            <a:ext cx="1804577" cy="583481"/>
          </a:xfrm>
          <a:prstGeom prst="rect">
            <a:avLst/>
          </a:prstGeom>
        </p:spPr>
      </p:pic>
      <p:grpSp>
        <p:nvGrpSpPr>
          <p:cNvPr id="6" name="群組 5">
            <a:extLst>
              <a:ext uri="{FF2B5EF4-FFF2-40B4-BE49-F238E27FC236}">
                <a16:creationId xmlns:a16="http://schemas.microsoft.com/office/drawing/2014/main" id="{DC5CF60C-07FD-408F-AB47-F882EC4041C8}"/>
              </a:ext>
            </a:extLst>
          </p:cNvPr>
          <p:cNvGrpSpPr/>
          <p:nvPr userDrawn="1"/>
        </p:nvGrpSpPr>
        <p:grpSpPr>
          <a:xfrm>
            <a:off x="0" y="6151419"/>
            <a:ext cx="12192000" cy="706582"/>
            <a:chOff x="0" y="6151419"/>
            <a:chExt cx="12192000" cy="706582"/>
          </a:xfrm>
        </p:grpSpPr>
        <p:sp>
          <p:nvSpPr>
            <p:cNvPr id="7" name="矩形 6">
              <a:extLst>
                <a:ext uri="{FF2B5EF4-FFF2-40B4-BE49-F238E27FC236}">
                  <a16:creationId xmlns:a16="http://schemas.microsoft.com/office/drawing/2014/main" id="{8897B1AD-3BE6-45BC-BF87-DAD047E6A991}"/>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8" name="圖片 7" descr="一張含有 美工圖案 的圖片&#10;&#10;描述是以高可信度產生">
              <a:extLst>
                <a:ext uri="{FF2B5EF4-FFF2-40B4-BE49-F238E27FC236}">
                  <a16:creationId xmlns:a16="http://schemas.microsoft.com/office/drawing/2014/main" id="{242D29A2-6657-4C12-8A54-F3695E9250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9" name="圖片 8">
              <a:extLst>
                <a:ext uri="{FF2B5EF4-FFF2-40B4-BE49-F238E27FC236}">
                  <a16:creationId xmlns:a16="http://schemas.microsoft.com/office/drawing/2014/main" id="{76B7BF38-7503-4C60-ACFC-3F4A24A5133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pic>
        <p:nvPicPr>
          <p:cNvPr id="12" name="Picture 4">
            <a:extLst>
              <a:ext uri="{FF2B5EF4-FFF2-40B4-BE49-F238E27FC236}">
                <a16:creationId xmlns:a16="http://schemas.microsoft.com/office/drawing/2014/main" id="{4456FEBE-E158-469B-9C74-3C598F004069}"/>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Tree>
    <p:extLst>
      <p:ext uri="{BB962C8B-B14F-4D97-AF65-F5344CB8AC3E}">
        <p14:creationId xmlns:p14="http://schemas.microsoft.com/office/powerpoint/2010/main" val="3226914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2017/12/31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2404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2" name="群組 1">
            <a:extLst>
              <a:ext uri="{FF2B5EF4-FFF2-40B4-BE49-F238E27FC236}">
                <a16:creationId xmlns:a16="http://schemas.microsoft.com/office/drawing/2014/main" id="{B4FDD4D3-1EC7-4CE8-93B1-3B1C9FDA36FB}"/>
              </a:ext>
            </a:extLst>
          </p:cNvPr>
          <p:cNvGrpSpPr/>
          <p:nvPr userDrawn="1"/>
        </p:nvGrpSpPr>
        <p:grpSpPr>
          <a:xfrm>
            <a:off x="0" y="6151419"/>
            <a:ext cx="12192000" cy="706582"/>
            <a:chOff x="0" y="6151419"/>
            <a:chExt cx="12192000" cy="706582"/>
          </a:xfrm>
        </p:grpSpPr>
        <p:sp>
          <p:nvSpPr>
            <p:cNvPr id="7" name="矩形 6">
              <a:extLst>
                <a:ext uri="{FF2B5EF4-FFF2-40B4-BE49-F238E27FC236}">
                  <a16:creationId xmlns:a16="http://schemas.microsoft.com/office/drawing/2014/main" id="{58B4DA39-BC9C-4C20-BF76-96C0A9817769}"/>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5" name="圖片 4" descr="一張含有 美工圖案 的圖片&#10;&#10;描述是以高可信度產生">
              <a:extLst>
                <a:ext uri="{FF2B5EF4-FFF2-40B4-BE49-F238E27FC236}">
                  <a16:creationId xmlns:a16="http://schemas.microsoft.com/office/drawing/2014/main" id="{2A19303C-982B-42C0-A96F-C686CC6D00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8" name="圖片 7">
              <a:extLst>
                <a:ext uri="{FF2B5EF4-FFF2-40B4-BE49-F238E27FC236}">
                  <a16:creationId xmlns:a16="http://schemas.microsoft.com/office/drawing/2014/main" id="{DB8BB7BC-38C2-473F-80EC-2455A8E405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1554122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群組 6">
            <a:extLst>
              <a:ext uri="{FF2B5EF4-FFF2-40B4-BE49-F238E27FC236}">
                <a16:creationId xmlns:a16="http://schemas.microsoft.com/office/drawing/2014/main" id="{A78E76B6-BF95-4675-93A8-36322F2B254E}"/>
              </a:ext>
            </a:extLst>
          </p:cNvPr>
          <p:cNvGrpSpPr/>
          <p:nvPr userDrawn="1"/>
        </p:nvGrpSpPr>
        <p:grpSpPr>
          <a:xfrm>
            <a:off x="0" y="6151419"/>
            <a:ext cx="12192000" cy="706582"/>
            <a:chOff x="0" y="6151419"/>
            <a:chExt cx="12192000" cy="706582"/>
          </a:xfrm>
        </p:grpSpPr>
        <p:sp>
          <p:nvSpPr>
            <p:cNvPr id="9" name="矩形 8">
              <a:extLst>
                <a:ext uri="{FF2B5EF4-FFF2-40B4-BE49-F238E27FC236}">
                  <a16:creationId xmlns:a16="http://schemas.microsoft.com/office/drawing/2014/main" id="{98C46414-7039-4629-BBB4-698392903786}"/>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10" name="圖片 9" descr="一張含有 美工圖案 的圖片&#10;&#10;描述是以高可信度產生">
              <a:extLst>
                <a:ext uri="{FF2B5EF4-FFF2-40B4-BE49-F238E27FC236}">
                  <a16:creationId xmlns:a16="http://schemas.microsoft.com/office/drawing/2014/main" id="{4204875A-46A5-4790-8534-12E6803D2E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11" name="圖片 10">
              <a:extLst>
                <a:ext uri="{FF2B5EF4-FFF2-40B4-BE49-F238E27FC236}">
                  <a16:creationId xmlns:a16="http://schemas.microsoft.com/office/drawing/2014/main" id="{74B80006-C53E-4AE0-8A83-CF83333BD5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3449328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圖片 2" descr="一張含有 美工圖案 的圖片&#10;&#10;描述是以高可信度產生">
            <a:extLst>
              <a:ext uri="{FF2B5EF4-FFF2-40B4-BE49-F238E27FC236}">
                <a16:creationId xmlns:a16="http://schemas.microsoft.com/office/drawing/2014/main" id="{93547162-3073-4851-A3F0-4617C8A3AC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667" y="6274519"/>
            <a:ext cx="1804577" cy="583481"/>
          </a:xfrm>
          <a:prstGeom prst="rect">
            <a:avLst/>
          </a:prstGeom>
        </p:spPr>
      </p:pic>
      <p:grpSp>
        <p:nvGrpSpPr>
          <p:cNvPr id="4" name="群組 3">
            <a:extLst>
              <a:ext uri="{FF2B5EF4-FFF2-40B4-BE49-F238E27FC236}">
                <a16:creationId xmlns:a16="http://schemas.microsoft.com/office/drawing/2014/main" id="{262E749C-3C5A-41D8-AFB1-378FC03F9920}"/>
              </a:ext>
            </a:extLst>
          </p:cNvPr>
          <p:cNvGrpSpPr/>
          <p:nvPr userDrawn="1"/>
        </p:nvGrpSpPr>
        <p:grpSpPr>
          <a:xfrm>
            <a:off x="0" y="6151419"/>
            <a:ext cx="12192000" cy="706582"/>
            <a:chOff x="0" y="6151419"/>
            <a:chExt cx="12192000" cy="706582"/>
          </a:xfrm>
        </p:grpSpPr>
        <p:sp>
          <p:nvSpPr>
            <p:cNvPr id="5" name="矩形 4">
              <a:extLst>
                <a:ext uri="{FF2B5EF4-FFF2-40B4-BE49-F238E27FC236}">
                  <a16:creationId xmlns:a16="http://schemas.microsoft.com/office/drawing/2014/main" id="{C38F4A2E-2325-47C8-A7D4-F26EC3CB76E5}"/>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6" name="圖片 5" descr="一張含有 美工圖案 的圖片&#10;&#10;描述是以高可信度產生">
              <a:extLst>
                <a:ext uri="{FF2B5EF4-FFF2-40B4-BE49-F238E27FC236}">
                  <a16:creationId xmlns:a16="http://schemas.microsoft.com/office/drawing/2014/main" id="{E5B1EF28-2B8D-424F-8367-FD715E655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7" name="圖片 6">
              <a:extLst>
                <a:ext uri="{FF2B5EF4-FFF2-40B4-BE49-F238E27FC236}">
                  <a16:creationId xmlns:a16="http://schemas.microsoft.com/office/drawing/2014/main" id="{9C847098-4716-4A0A-9F1B-64FFC34573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138533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圖片 2" descr="一張含有 美工圖案 的圖片&#10;&#10;描述是以高可信度產生">
            <a:extLst>
              <a:ext uri="{FF2B5EF4-FFF2-40B4-BE49-F238E27FC236}">
                <a16:creationId xmlns:a16="http://schemas.microsoft.com/office/drawing/2014/main" id="{564F2762-6F4D-4F29-8514-34D538ED09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667" y="6274519"/>
            <a:ext cx="1804577" cy="583481"/>
          </a:xfrm>
          <a:prstGeom prst="rect">
            <a:avLst/>
          </a:prstGeom>
        </p:spPr>
      </p:pic>
      <p:grpSp>
        <p:nvGrpSpPr>
          <p:cNvPr id="4" name="群組 3">
            <a:extLst>
              <a:ext uri="{FF2B5EF4-FFF2-40B4-BE49-F238E27FC236}">
                <a16:creationId xmlns:a16="http://schemas.microsoft.com/office/drawing/2014/main" id="{69C1D06E-FE77-4903-8D1A-93F2FD430AC8}"/>
              </a:ext>
            </a:extLst>
          </p:cNvPr>
          <p:cNvGrpSpPr/>
          <p:nvPr userDrawn="1"/>
        </p:nvGrpSpPr>
        <p:grpSpPr>
          <a:xfrm>
            <a:off x="0" y="6151419"/>
            <a:ext cx="12192000" cy="706582"/>
            <a:chOff x="0" y="6151419"/>
            <a:chExt cx="12192000" cy="706582"/>
          </a:xfrm>
        </p:grpSpPr>
        <p:sp>
          <p:nvSpPr>
            <p:cNvPr id="5" name="矩形 4">
              <a:extLst>
                <a:ext uri="{FF2B5EF4-FFF2-40B4-BE49-F238E27FC236}">
                  <a16:creationId xmlns:a16="http://schemas.microsoft.com/office/drawing/2014/main" id="{B2136DE1-734B-489C-8C1A-D96D8A6E2B17}"/>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6" name="圖片 5" descr="一張含有 美工圖案 的圖片&#10;&#10;描述是以高可信度產生">
              <a:extLst>
                <a:ext uri="{FF2B5EF4-FFF2-40B4-BE49-F238E27FC236}">
                  <a16:creationId xmlns:a16="http://schemas.microsoft.com/office/drawing/2014/main" id="{FE64ADAF-FEDC-42E8-8E6E-05E3001AB0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7" name="圖片 6">
              <a:extLst>
                <a:ext uri="{FF2B5EF4-FFF2-40B4-BE49-F238E27FC236}">
                  <a16:creationId xmlns:a16="http://schemas.microsoft.com/office/drawing/2014/main" id="{BD3BE4B4-83CA-4B66-A009-6CF2EEAA425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4445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Vide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圖片 6" descr="一張含有 美工圖案 的圖片&#10;&#10;描述是以高可信度產生">
            <a:extLst>
              <a:ext uri="{FF2B5EF4-FFF2-40B4-BE49-F238E27FC236}">
                <a16:creationId xmlns:a16="http://schemas.microsoft.com/office/drawing/2014/main" id="{93830F17-AD01-4768-8699-2417BAF99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667" y="6274519"/>
            <a:ext cx="1804577" cy="583481"/>
          </a:xfrm>
          <a:prstGeom prst="rect">
            <a:avLst/>
          </a:prstGeom>
        </p:spPr>
      </p:pic>
      <p:grpSp>
        <p:nvGrpSpPr>
          <p:cNvPr id="8" name="群組 7">
            <a:extLst>
              <a:ext uri="{FF2B5EF4-FFF2-40B4-BE49-F238E27FC236}">
                <a16:creationId xmlns:a16="http://schemas.microsoft.com/office/drawing/2014/main" id="{C4200001-813B-4F21-AC82-CEFF32853A36}"/>
              </a:ext>
            </a:extLst>
          </p:cNvPr>
          <p:cNvGrpSpPr/>
          <p:nvPr userDrawn="1"/>
        </p:nvGrpSpPr>
        <p:grpSpPr>
          <a:xfrm>
            <a:off x="0" y="6151419"/>
            <a:ext cx="12192000" cy="706582"/>
            <a:chOff x="0" y="6151419"/>
            <a:chExt cx="12192000" cy="706582"/>
          </a:xfrm>
        </p:grpSpPr>
        <p:sp>
          <p:nvSpPr>
            <p:cNvPr id="9" name="矩形 8">
              <a:extLst>
                <a:ext uri="{FF2B5EF4-FFF2-40B4-BE49-F238E27FC236}">
                  <a16:creationId xmlns:a16="http://schemas.microsoft.com/office/drawing/2014/main" id="{05BD6650-B45E-415C-AA0C-5318D257AFF3}"/>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10" name="圖片 9" descr="一張含有 美工圖案 的圖片&#10;&#10;描述是以高可信度產生">
              <a:extLst>
                <a:ext uri="{FF2B5EF4-FFF2-40B4-BE49-F238E27FC236}">
                  <a16:creationId xmlns:a16="http://schemas.microsoft.com/office/drawing/2014/main" id="{2CE56AEB-3FE1-4AFB-94A4-C868BC4493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11" name="圖片 10">
              <a:extLst>
                <a:ext uri="{FF2B5EF4-FFF2-40B4-BE49-F238E27FC236}">
                  <a16:creationId xmlns:a16="http://schemas.microsoft.com/office/drawing/2014/main" id="{311C82FF-4E02-4A79-AEC8-DCB8BAA4382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206566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002E7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4" name="圖片 3" descr="一張含有 美工圖案 的圖片&#10;&#10;描述是以高可信度產生">
            <a:extLst>
              <a:ext uri="{FF2B5EF4-FFF2-40B4-BE49-F238E27FC236}">
                <a16:creationId xmlns:a16="http://schemas.microsoft.com/office/drawing/2014/main" id="{622925C7-74FC-4148-B4DA-6F4CF6DDEB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667" y="6274519"/>
            <a:ext cx="1804577" cy="583481"/>
          </a:xfrm>
          <a:prstGeom prst="rect">
            <a:avLst/>
          </a:prstGeom>
        </p:spPr>
      </p:pic>
      <p:grpSp>
        <p:nvGrpSpPr>
          <p:cNvPr id="5" name="群組 4">
            <a:extLst>
              <a:ext uri="{FF2B5EF4-FFF2-40B4-BE49-F238E27FC236}">
                <a16:creationId xmlns:a16="http://schemas.microsoft.com/office/drawing/2014/main" id="{9DF9BB24-E0A3-4322-BA43-CBDC5331A7CA}"/>
              </a:ext>
            </a:extLst>
          </p:cNvPr>
          <p:cNvGrpSpPr/>
          <p:nvPr userDrawn="1"/>
        </p:nvGrpSpPr>
        <p:grpSpPr>
          <a:xfrm>
            <a:off x="0" y="6151419"/>
            <a:ext cx="12192000" cy="706582"/>
            <a:chOff x="0" y="6151419"/>
            <a:chExt cx="12192000" cy="706582"/>
          </a:xfrm>
        </p:grpSpPr>
        <p:sp>
          <p:nvSpPr>
            <p:cNvPr id="6" name="矩形 5">
              <a:extLst>
                <a:ext uri="{FF2B5EF4-FFF2-40B4-BE49-F238E27FC236}">
                  <a16:creationId xmlns:a16="http://schemas.microsoft.com/office/drawing/2014/main" id="{52036E29-E14B-481F-9128-D16E70610675}"/>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7" name="圖片 6" descr="一張含有 美工圖案 的圖片&#10;&#10;描述是以高可信度產生">
              <a:extLst>
                <a:ext uri="{FF2B5EF4-FFF2-40B4-BE49-F238E27FC236}">
                  <a16:creationId xmlns:a16="http://schemas.microsoft.com/office/drawing/2014/main" id="{E361C266-20EC-4EF0-A86B-2BEDB398B5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8" name="圖片 7">
              <a:extLst>
                <a:ext uri="{FF2B5EF4-FFF2-40B4-BE49-F238E27FC236}">
                  <a16:creationId xmlns:a16="http://schemas.microsoft.com/office/drawing/2014/main" id="{CB609A88-85F8-4E76-B052-2AD7ED2576E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981615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002E77"/>
        </a:solidFill>
        <a:effectLst/>
      </p:bgPr>
    </p:bg>
    <p:spTree>
      <p:nvGrpSpPr>
        <p:cNvPr id="1" name=""/>
        <p:cNvGrpSpPr/>
        <p:nvPr/>
      </p:nvGrpSpPr>
      <p:grpSpPr>
        <a:xfrm>
          <a:off x="0" y="0"/>
          <a:ext cx="0" cy="0"/>
          <a:chOff x="0" y="0"/>
          <a:chExt cx="0" cy="0"/>
        </a:xfrm>
      </p:grpSpPr>
      <p:pic>
        <p:nvPicPr>
          <p:cNvPr id="2" name="圖片 1" descr="一張含有 美工圖案 的圖片&#10;&#10;描述是以高可信度產生">
            <a:extLst>
              <a:ext uri="{FF2B5EF4-FFF2-40B4-BE49-F238E27FC236}">
                <a16:creationId xmlns:a16="http://schemas.microsoft.com/office/drawing/2014/main" id="{F1D4F6B3-EE47-4E6F-8F34-784668B585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667" y="6274519"/>
            <a:ext cx="1804577" cy="583481"/>
          </a:xfrm>
          <a:prstGeom prst="rect">
            <a:avLst/>
          </a:prstGeom>
        </p:spPr>
      </p:pic>
      <p:grpSp>
        <p:nvGrpSpPr>
          <p:cNvPr id="3" name="群組 2">
            <a:extLst>
              <a:ext uri="{FF2B5EF4-FFF2-40B4-BE49-F238E27FC236}">
                <a16:creationId xmlns:a16="http://schemas.microsoft.com/office/drawing/2014/main" id="{C411BD93-DD9A-4522-826B-02DEA0E805DD}"/>
              </a:ext>
            </a:extLst>
          </p:cNvPr>
          <p:cNvGrpSpPr/>
          <p:nvPr userDrawn="1"/>
        </p:nvGrpSpPr>
        <p:grpSpPr>
          <a:xfrm>
            <a:off x="0" y="6151419"/>
            <a:ext cx="12192000" cy="706582"/>
            <a:chOff x="0" y="6151419"/>
            <a:chExt cx="12192000" cy="706582"/>
          </a:xfrm>
        </p:grpSpPr>
        <p:sp>
          <p:nvSpPr>
            <p:cNvPr id="4" name="矩形 3">
              <a:extLst>
                <a:ext uri="{FF2B5EF4-FFF2-40B4-BE49-F238E27FC236}">
                  <a16:creationId xmlns:a16="http://schemas.microsoft.com/office/drawing/2014/main" id="{6A1F56E3-5DFD-4217-9968-11D6008442EA}"/>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5" name="圖片 4" descr="一張含有 美工圖案 的圖片&#10;&#10;描述是以高可信度產生">
              <a:extLst>
                <a:ext uri="{FF2B5EF4-FFF2-40B4-BE49-F238E27FC236}">
                  <a16:creationId xmlns:a16="http://schemas.microsoft.com/office/drawing/2014/main" id="{3D8B21C0-106C-480A-B33F-53A44A930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6" name="圖片 5">
              <a:extLst>
                <a:ext uri="{FF2B5EF4-FFF2-40B4-BE49-F238E27FC236}">
                  <a16:creationId xmlns:a16="http://schemas.microsoft.com/office/drawing/2014/main" id="{55C75567-42A5-41D4-B1A5-3100B1DACC5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1606029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07EFE10-B13D-43B6-9F5E-D0DE056FAF9A}" type="datetimeFigureOut">
              <a:rPr lang="zh-TW" altLang="en-US" smtClean="0"/>
              <a:t>2017/12/29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751553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150820"/>
            <a:ext cx="13541654" cy="904863"/>
            <a:chOff x="1" y="6150820"/>
            <a:chExt cx="13541654" cy="904863"/>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6"/>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04863"/>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grpSp>
        <p:nvGrpSpPr>
          <p:cNvPr id="23" name="群組 22">
            <a:extLst>
              <a:ext uri="{FF2B5EF4-FFF2-40B4-BE49-F238E27FC236}">
                <a16:creationId xmlns:a16="http://schemas.microsoft.com/office/drawing/2014/main" id="{23001B73-D169-4B76-BC39-D450A1F794E5}"/>
              </a:ext>
            </a:extLst>
          </p:cNvPr>
          <p:cNvGrpSpPr/>
          <p:nvPr userDrawn="1"/>
        </p:nvGrpSpPr>
        <p:grpSpPr>
          <a:xfrm>
            <a:off x="0" y="6151419"/>
            <a:ext cx="12192000" cy="706582"/>
            <a:chOff x="0" y="6151419"/>
            <a:chExt cx="12192000" cy="706582"/>
          </a:xfrm>
        </p:grpSpPr>
        <p:sp>
          <p:nvSpPr>
            <p:cNvPr id="24" name="矩形 23">
              <a:extLst>
                <a:ext uri="{FF2B5EF4-FFF2-40B4-BE49-F238E27FC236}">
                  <a16:creationId xmlns:a16="http://schemas.microsoft.com/office/drawing/2014/main" id="{F9424C60-13A4-4DF7-91CC-847999AD8888}"/>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25" name="圖片 24" descr="一張含有 美工圖案 的圖片&#10;&#10;描述是以高可信度產生">
              <a:extLst>
                <a:ext uri="{FF2B5EF4-FFF2-40B4-BE49-F238E27FC236}">
                  <a16:creationId xmlns:a16="http://schemas.microsoft.com/office/drawing/2014/main" id="{36E4A2FC-75FD-4873-A101-66B0EA05441B}"/>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29" name="圖片 28">
              <a:extLst>
                <a:ext uri="{FF2B5EF4-FFF2-40B4-BE49-F238E27FC236}">
                  <a16:creationId xmlns:a16="http://schemas.microsoft.com/office/drawing/2014/main" id="{8FE99D5F-D2F1-4BA9-87F4-C787C42D7999}"/>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351287542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678" r:id="rId3"/>
    <p:sldLayoutId id="2147483679" r:id="rId4"/>
    <p:sldLayoutId id="2147483680" r:id="rId5"/>
    <p:sldLayoutId id="2147483683" r:id="rId6"/>
    <p:sldLayoutId id="2147483686" r:id="rId7"/>
    <p:sldLayoutId id="2147483687" r:id="rId8"/>
    <p:sldLayoutId id="2147483698" r:id="rId9"/>
    <p:sldLayoutId id="2147483700" r:id="rId10"/>
    <p:sldLayoutId id="2147483702" r:id="rId11"/>
    <p:sldLayoutId id="2147483703" r:id="rId12"/>
    <p:sldLayoutId id="2147483704" r:id="rId13"/>
    <p:sldLayoutId id="2147483705"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微軟正黑體" panose="020B0604030504040204" pitchFamily="34" charset="-120"/>
          <a:ea typeface="微軟正黑體" panose="020B0604030504040204" pitchFamily="34" charset="-120"/>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hollischuang.com/archives/666"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blog.christianposta.com/microservices/the-hardest-part-about-microservices-data/" TargetMode="External"/><Relationship Id="rId2" Type="http://schemas.openxmlformats.org/officeDocument/2006/relationships/hyperlink" Target="https://docs.microsoft.com/en-us/azure/architecture/patterns/sharding" TargetMode="External"/><Relationship Id="rId1" Type="http://schemas.openxmlformats.org/officeDocument/2006/relationships/slideLayout" Target="../slideLayouts/slideLayout2.xml"/><Relationship Id="rId4" Type="http://schemas.openxmlformats.org/officeDocument/2006/relationships/hyperlink" Target="https://docs.mongodb.com/v3.0/tutorial/choose-a-shard-key"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jpe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E106-D1CC-47CA-8569-84F2DB6A7E68}"/>
              </a:ext>
            </a:extLst>
          </p:cNvPr>
          <p:cNvSpPr>
            <a:spLocks noGrp="1"/>
          </p:cNvSpPr>
          <p:nvPr>
            <p:ph type="title"/>
          </p:nvPr>
        </p:nvSpPr>
        <p:spPr>
          <a:xfrm>
            <a:off x="438207" y="1843790"/>
            <a:ext cx="7731432" cy="1663959"/>
          </a:xfrm>
        </p:spPr>
        <p:txBody>
          <a:bodyPr/>
          <a:lstStyle/>
          <a:p>
            <a:pPr>
              <a:spcAft>
                <a:spcPts val="600"/>
              </a:spcAft>
            </a:pPr>
            <a:r>
              <a:rPr lang="zh-TW" altLang="en-US" dirty="0" smtClean="0"/>
              <a:t>轉移</a:t>
            </a:r>
            <a:r>
              <a:rPr lang="zh-TW" altLang="en-US" dirty="0"/>
              <a:t>到微服務架構的</a:t>
            </a:r>
            <a:r>
              <a:rPr lang="zh-TW" altLang="en-US" dirty="0" smtClean="0"/>
              <a:t>必經之路</a:t>
            </a:r>
            <a:r>
              <a:rPr lang="en-US" altLang="zh-TW" dirty="0" smtClean="0"/>
              <a:t/>
            </a:r>
            <a:br>
              <a:rPr lang="en-US" altLang="zh-TW" dirty="0" smtClean="0"/>
            </a:br>
            <a:r>
              <a:rPr lang="en-US" altLang="zh-TW" dirty="0" smtClean="0"/>
              <a:t>~</a:t>
            </a:r>
            <a:r>
              <a:rPr lang="zh-TW" altLang="en-US" dirty="0" smtClean="0"/>
              <a:t> 系統與資料庫</a:t>
            </a:r>
            <a:r>
              <a:rPr lang="zh-TW" altLang="en-US" dirty="0"/>
              <a:t>重構</a:t>
            </a:r>
            <a:r>
              <a:rPr lang="en-US" altLang="zh-TW" dirty="0"/>
              <a:t/>
            </a:r>
            <a:br>
              <a:rPr lang="en-US" altLang="zh-TW" dirty="0"/>
            </a:br>
            <a:endParaRPr lang="en-US" dirty="0">
              <a:solidFill>
                <a:schemeClr val="bg1"/>
              </a:solidFill>
            </a:endParaRPr>
          </a:p>
        </p:txBody>
      </p:sp>
      <p:sp>
        <p:nvSpPr>
          <p:cNvPr id="5" name="文字版面配置區 4"/>
          <p:cNvSpPr>
            <a:spLocks noGrp="1"/>
          </p:cNvSpPr>
          <p:nvPr>
            <p:ph type="body" sz="quarter" idx="10"/>
          </p:nvPr>
        </p:nvSpPr>
        <p:spPr/>
        <p:txBody>
          <a:bodyPr/>
          <a:lstStyle/>
          <a:p>
            <a:r>
              <a:rPr lang="en-US" altLang="zh-TW" dirty="0" smtClean="0"/>
              <a:t>Andrew Wu</a:t>
            </a:r>
            <a:endParaRPr lang="en-US" dirty="0"/>
          </a:p>
        </p:txBody>
      </p:sp>
      <p:pic>
        <p:nvPicPr>
          <p:cNvPr id="8" name="Picture 2" descr="「microsoft mvp」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2522" y="5556330"/>
            <a:ext cx="2209800" cy="89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99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 start migrating from a monolith to a microservices architecture, implement new functionality as microservices; continue routing requests for legacy functionality to the monolith until there is a replacement microservice [Richardson microservices referen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746" y="1189176"/>
            <a:ext cx="5792828" cy="4893357"/>
          </a:xfrm>
          <a:prstGeom prst="rect">
            <a:avLst/>
          </a:prstGeom>
          <a:noFill/>
          <a:extLst>
            <a:ext uri="{909E8E84-426E-40DD-AFC4-6F175D3DCCD1}">
              <a14:hiddenFill xmlns:a14="http://schemas.microsoft.com/office/drawing/2010/main">
                <a:solidFill>
                  <a:srgbClr val="FFFFFF"/>
                </a:solidFill>
              </a14:hiddenFill>
            </a:ext>
          </a:extLst>
        </p:spPr>
      </p:pic>
      <p:sp>
        <p:nvSpPr>
          <p:cNvPr id="4" name="標題 3"/>
          <p:cNvSpPr>
            <a:spLocks noGrp="1"/>
          </p:cNvSpPr>
          <p:nvPr>
            <p:ph type="title"/>
          </p:nvPr>
        </p:nvSpPr>
        <p:spPr/>
        <p:txBody>
          <a:bodyPr/>
          <a:lstStyle/>
          <a:p>
            <a:r>
              <a:rPr lang="en-US" altLang="zh-TW" sz="4800" dirty="0"/>
              <a:t>Strategy 1 – Stop Digging</a:t>
            </a:r>
            <a:r>
              <a:rPr lang="zh-TW" altLang="en-US" sz="4800" dirty="0"/>
              <a:t/>
            </a:r>
            <a:br>
              <a:rPr lang="zh-TW" altLang="en-US" sz="4800" dirty="0"/>
            </a:br>
            <a:endParaRPr lang="en-US" dirty="0"/>
          </a:p>
        </p:txBody>
      </p:sp>
    </p:spTree>
    <p:extLst>
      <p:ext uri="{BB962C8B-B14F-4D97-AF65-F5344CB8AC3E}">
        <p14:creationId xmlns:p14="http://schemas.microsoft.com/office/powerpoint/2010/main" val="406391178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factor a monolith into two apps: one for presentation logic and another for business and data-access logic [Richardson microservices referen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296" y="1186037"/>
            <a:ext cx="8237728" cy="4987688"/>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2"/>
          <p:cNvSpPr>
            <a:spLocks noGrp="1"/>
          </p:cNvSpPr>
          <p:nvPr>
            <p:ph type="title"/>
          </p:nvPr>
        </p:nvSpPr>
        <p:spPr/>
        <p:txBody>
          <a:bodyPr/>
          <a:lstStyle/>
          <a:p>
            <a:r>
              <a:rPr lang="en-US" altLang="zh-TW" sz="4800" dirty="0"/>
              <a:t>Strategy 2 – Split Frontend and </a:t>
            </a:r>
            <a:r>
              <a:rPr lang="en-US" altLang="zh-TW" sz="4800" dirty="0" smtClean="0"/>
              <a:t>Backend</a:t>
            </a:r>
            <a:endParaRPr lang="en-US" dirty="0"/>
          </a:p>
        </p:txBody>
      </p:sp>
    </p:spTree>
    <p:extLst>
      <p:ext uri="{BB962C8B-B14F-4D97-AF65-F5344CB8AC3E}">
        <p14:creationId xmlns:p14="http://schemas.microsoft.com/office/powerpoint/2010/main" val="178277344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b="52116"/>
          <a:stretch/>
        </p:blipFill>
        <p:spPr bwMode="auto">
          <a:xfrm>
            <a:off x="2108598" y="969936"/>
            <a:ext cx="7977124" cy="5125302"/>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2"/>
          <p:cNvSpPr>
            <a:spLocks noGrp="1"/>
          </p:cNvSpPr>
          <p:nvPr>
            <p:ph type="title"/>
          </p:nvPr>
        </p:nvSpPr>
        <p:spPr/>
        <p:txBody>
          <a:bodyPr/>
          <a:lstStyle/>
          <a:p>
            <a:r>
              <a:rPr lang="en-US" altLang="zh-TW" sz="4800" dirty="0"/>
              <a:t>Strategy 3 – Extract </a:t>
            </a:r>
            <a:r>
              <a:rPr lang="en-US" altLang="zh-TW" sz="4800" dirty="0" smtClean="0"/>
              <a:t>Services</a:t>
            </a:r>
            <a:endParaRPr lang="en-US" dirty="0"/>
          </a:p>
        </p:txBody>
      </p:sp>
    </p:spTree>
    <p:extLst>
      <p:ext uri="{BB962C8B-B14F-4D97-AF65-F5344CB8AC3E}">
        <p14:creationId xmlns:p14="http://schemas.microsoft.com/office/powerpoint/2010/main" val="16383040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t="53937"/>
          <a:stretch/>
        </p:blipFill>
        <p:spPr bwMode="auto">
          <a:xfrm>
            <a:off x="1167511" y="89916"/>
            <a:ext cx="9753600" cy="6028500"/>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 2"/>
          <p:cNvSpPr/>
          <p:nvPr/>
        </p:nvSpPr>
        <p:spPr bwMode="auto">
          <a:xfrm>
            <a:off x="1621410" y="4937681"/>
            <a:ext cx="9144000" cy="1152454"/>
          </a:xfrm>
          <a:prstGeom prst="roundRect">
            <a:avLst/>
          </a:prstGeom>
          <a:noFill/>
          <a:ln w="7620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圓角矩形圖說文字 3"/>
          <p:cNvSpPr/>
          <p:nvPr/>
        </p:nvSpPr>
        <p:spPr bwMode="auto">
          <a:xfrm>
            <a:off x="2818614" y="3251440"/>
            <a:ext cx="5790548" cy="1544839"/>
          </a:xfrm>
          <a:prstGeom prst="wedgeRoundRectCallout">
            <a:avLst>
              <a:gd name="adj1" fmla="val -33820"/>
              <a:gd name="adj2" fmla="val 74005"/>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zh-TW" altLang="en-US" sz="2400" dirty="0" smtClean="0">
                <a:solidFill>
                  <a:srgbClr val="6E3382"/>
                </a:solidFill>
                <a:ea typeface="Segoe UI" pitchFamily="34" charset="0"/>
                <a:cs typeface="Segoe UI" pitchFamily="34" charset="0"/>
              </a:rPr>
              <a:t>程式碼都重構好了，可是</a:t>
            </a:r>
            <a:r>
              <a:rPr lang="en-US" altLang="zh-TW" sz="2400" dirty="0" smtClean="0">
                <a:solidFill>
                  <a:srgbClr val="6E3382"/>
                </a:solidFill>
                <a:ea typeface="Segoe UI" pitchFamily="34" charset="0"/>
                <a:cs typeface="Segoe UI" pitchFamily="34" charset="0"/>
              </a:rPr>
              <a:t>…</a:t>
            </a:r>
            <a:r>
              <a:rPr lang="zh-TW" altLang="en-US" sz="2400" dirty="0" smtClean="0">
                <a:solidFill>
                  <a:srgbClr val="6E3382"/>
                </a:solidFill>
                <a:ea typeface="Segoe UI" pitchFamily="34" charset="0"/>
                <a:cs typeface="Segoe UI" pitchFamily="34" charset="0"/>
              </a:rPr>
              <a:t> 資料庫呢</a:t>
            </a:r>
            <a:r>
              <a:rPr lang="en-US" altLang="zh-TW" sz="2400" dirty="0" smtClean="0">
                <a:solidFill>
                  <a:srgbClr val="6E3382"/>
                </a:solidFill>
                <a:ea typeface="Segoe UI" pitchFamily="34" charset="0"/>
                <a:cs typeface="Segoe UI" pitchFamily="34" charset="0"/>
              </a:rPr>
              <a:t>?</a:t>
            </a:r>
          </a:p>
          <a:p>
            <a:pPr defTabSz="932472" fontAlgn="base">
              <a:lnSpc>
                <a:spcPct val="90000"/>
              </a:lnSpc>
              <a:spcBef>
                <a:spcPct val="0"/>
              </a:spcBef>
              <a:spcAft>
                <a:spcPct val="0"/>
              </a:spcAft>
            </a:pPr>
            <a:endParaRPr lang="en-US" sz="2400" dirty="0">
              <a:solidFill>
                <a:srgbClr val="6E3382"/>
              </a:solidFill>
              <a:ea typeface="Segoe UI" pitchFamily="34" charset="0"/>
              <a:cs typeface="Segoe UI" pitchFamily="34" charset="0"/>
            </a:endParaRPr>
          </a:p>
          <a:p>
            <a:pPr defTabSz="932472" fontAlgn="base">
              <a:lnSpc>
                <a:spcPct val="90000"/>
              </a:lnSpc>
              <a:spcBef>
                <a:spcPct val="0"/>
              </a:spcBef>
              <a:spcAft>
                <a:spcPct val="0"/>
              </a:spcAft>
            </a:pPr>
            <a:r>
              <a:rPr lang="zh-TW" altLang="en-US" sz="2400" dirty="0" smtClean="0">
                <a:solidFill>
                  <a:srgbClr val="6E3382"/>
                </a:solidFill>
                <a:ea typeface="Segoe UI" pitchFamily="34" charset="0"/>
                <a:cs typeface="Segoe UI" pitchFamily="34" charset="0"/>
              </a:rPr>
              <a:t>資料庫的切割，能比照辦理嗎</a:t>
            </a:r>
            <a:r>
              <a:rPr lang="en-US" altLang="zh-TW" sz="2400" dirty="0" smtClean="0">
                <a:solidFill>
                  <a:srgbClr val="6E3382"/>
                </a:solidFill>
                <a:ea typeface="Segoe UI" pitchFamily="34" charset="0"/>
                <a:cs typeface="Segoe UI" pitchFamily="34" charset="0"/>
              </a:rPr>
              <a:t>?</a:t>
            </a:r>
            <a:endParaRPr lang="en-US" sz="2400" dirty="0" smtClean="0">
              <a:solidFill>
                <a:srgbClr val="6E3382"/>
              </a:solidFill>
              <a:ea typeface="Segoe UI" pitchFamily="34" charset="0"/>
              <a:cs typeface="Segoe UI" pitchFamily="34" charset="0"/>
            </a:endParaRPr>
          </a:p>
        </p:txBody>
      </p:sp>
    </p:spTree>
    <p:extLst>
      <p:ext uri="{BB962C8B-B14F-4D97-AF65-F5344CB8AC3E}">
        <p14:creationId xmlns:p14="http://schemas.microsoft.com/office/powerpoint/2010/main" val="3466323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568047" y="2084172"/>
            <a:ext cx="11354714" cy="1162178"/>
          </a:xfrm>
        </p:spPr>
        <p:txBody>
          <a:bodyPr/>
          <a:lstStyle/>
          <a:p>
            <a:r>
              <a:rPr lang="zh-TW" altLang="en-US" dirty="0" smtClean="0"/>
              <a:t>資料庫切割的挑戰</a:t>
            </a:r>
            <a:endParaRPr lang="en-US" dirty="0"/>
          </a:p>
        </p:txBody>
      </p:sp>
    </p:spTree>
    <p:extLst>
      <p:ext uri="{BB962C8B-B14F-4D97-AF65-F5344CB8AC3E}">
        <p14:creationId xmlns:p14="http://schemas.microsoft.com/office/powerpoint/2010/main" val="324060943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269239" y="1189177"/>
            <a:ext cx="11653523" cy="5772029"/>
          </a:xfrm>
        </p:spPr>
        <p:txBody>
          <a:bodyPr/>
          <a:lstStyle/>
          <a:p>
            <a:r>
              <a:rPr lang="zh-TW" altLang="en-US" dirty="0" smtClean="0"/>
              <a:t>系統</a:t>
            </a:r>
            <a:r>
              <a:rPr lang="zh-TW" altLang="en-US" dirty="0" smtClean="0"/>
              <a:t>可“微</a:t>
            </a:r>
            <a:r>
              <a:rPr lang="zh-TW" altLang="en-US" dirty="0" smtClean="0"/>
              <a:t>服務</a:t>
            </a:r>
            <a:r>
              <a:rPr lang="en-US" altLang="zh-TW" dirty="0" smtClean="0"/>
              <a:t>”</a:t>
            </a:r>
            <a:r>
              <a:rPr lang="zh-TW" altLang="en-US" dirty="0" smtClean="0"/>
              <a:t>化</a:t>
            </a:r>
            <a:r>
              <a:rPr lang="zh-TW" altLang="en-US" dirty="0" smtClean="0"/>
              <a:t>，那</a:t>
            </a:r>
            <a:r>
              <a:rPr lang="zh-TW" altLang="en-US" dirty="0" smtClean="0"/>
              <a:t>可以</a:t>
            </a:r>
            <a:r>
              <a:rPr lang="en-US" altLang="zh-TW" dirty="0" smtClean="0"/>
              <a:t>“</a:t>
            </a:r>
            <a:r>
              <a:rPr lang="zh-TW" altLang="en-US" dirty="0"/>
              <a:t>微</a:t>
            </a:r>
            <a:r>
              <a:rPr lang="zh-TW" altLang="en-US" dirty="0" smtClean="0"/>
              <a:t>資料庫</a:t>
            </a:r>
            <a:r>
              <a:rPr lang="en-US" altLang="zh-TW" dirty="0" smtClean="0"/>
              <a:t>”</a:t>
            </a:r>
            <a:r>
              <a:rPr lang="zh-TW" altLang="en-US" dirty="0" smtClean="0"/>
              <a:t>化</a:t>
            </a:r>
            <a:r>
              <a:rPr lang="zh-TW" altLang="en-US" dirty="0" smtClean="0"/>
              <a:t>嗎</a:t>
            </a:r>
            <a:r>
              <a:rPr lang="en-US" altLang="zh-TW" dirty="0" smtClean="0"/>
              <a:t>?</a:t>
            </a:r>
          </a:p>
          <a:p>
            <a:pPr lvl="1"/>
            <a:r>
              <a:rPr lang="zh-TW" altLang="en-US" dirty="0" smtClean="0"/>
              <a:t>問題的根源</a:t>
            </a:r>
            <a:r>
              <a:rPr lang="en-US" altLang="zh-TW" dirty="0" smtClean="0"/>
              <a:t>:</a:t>
            </a:r>
            <a:r>
              <a:rPr lang="zh-TW" altLang="en-US" dirty="0" smtClean="0"/>
              <a:t> 太過度依賴</a:t>
            </a:r>
            <a:r>
              <a:rPr lang="en-US" altLang="zh-TW" dirty="0" smtClean="0"/>
              <a:t>“</a:t>
            </a:r>
            <a:r>
              <a:rPr lang="zh-TW" altLang="en-US" dirty="0" smtClean="0"/>
              <a:t>關聯式</a:t>
            </a:r>
            <a:r>
              <a:rPr lang="en-US" altLang="zh-TW" dirty="0" smtClean="0"/>
              <a:t>”</a:t>
            </a:r>
            <a:r>
              <a:rPr lang="zh-TW" altLang="en-US" dirty="0" smtClean="0"/>
              <a:t>資料庫，以及 </a:t>
            </a:r>
            <a:r>
              <a:rPr lang="en-US" altLang="zh-TW" dirty="0" smtClean="0"/>
              <a:t>SQL</a:t>
            </a:r>
            <a:r>
              <a:rPr lang="zh-TW" altLang="en-US" dirty="0" smtClean="0"/>
              <a:t> 的</a:t>
            </a:r>
            <a:r>
              <a:rPr lang="en-US" altLang="zh-TW" dirty="0" smtClean="0"/>
              <a:t>“</a:t>
            </a:r>
            <a:r>
              <a:rPr lang="zh-TW" altLang="en-US" dirty="0" smtClean="0"/>
              <a:t>交易</a:t>
            </a:r>
            <a:r>
              <a:rPr lang="en-US" altLang="zh-TW" dirty="0" smtClean="0"/>
              <a:t>”</a:t>
            </a:r>
            <a:r>
              <a:rPr lang="zh-TW" altLang="en-US" dirty="0" smtClean="0"/>
              <a:t>處理</a:t>
            </a:r>
            <a:endParaRPr lang="en-US" altLang="zh-TW" dirty="0" smtClean="0"/>
          </a:p>
          <a:p>
            <a:pPr lvl="1"/>
            <a:r>
              <a:rPr lang="zh-TW" altLang="en-US" dirty="0" smtClean="0"/>
              <a:t>在必要時才使用 </a:t>
            </a:r>
            <a:r>
              <a:rPr lang="en-US" altLang="zh-TW" dirty="0" smtClean="0"/>
              <a:t>join / view / transaction</a:t>
            </a:r>
            <a:endParaRPr lang="en-US" altLang="zh-TW" dirty="0" smtClean="0"/>
          </a:p>
          <a:p>
            <a:endParaRPr lang="en-US" altLang="zh-TW" dirty="0" smtClean="0"/>
          </a:p>
          <a:p>
            <a:r>
              <a:rPr lang="zh-TW" altLang="en-US" dirty="0" smtClean="0"/>
              <a:t>待解決的問題</a:t>
            </a:r>
            <a:r>
              <a:rPr lang="en-US" altLang="zh-TW" dirty="0"/>
              <a:t>:</a:t>
            </a:r>
          </a:p>
          <a:p>
            <a:pPr lvl="1"/>
            <a:r>
              <a:rPr lang="zh-TW" altLang="en-US" dirty="0" smtClean="0"/>
              <a:t>垂直切割 </a:t>
            </a:r>
            <a:r>
              <a:rPr lang="en-US" altLang="zh-TW" dirty="0" smtClean="0"/>
              <a:t>(</a:t>
            </a:r>
            <a:r>
              <a:rPr lang="zh-TW" altLang="en-US" dirty="0" smtClean="0"/>
              <a:t>切割資料</a:t>
            </a:r>
            <a:r>
              <a:rPr lang="zh-TW" altLang="en-US" dirty="0" smtClean="0"/>
              <a:t>表，將不同的資料</a:t>
            </a:r>
            <a:r>
              <a:rPr lang="zh-TW" altLang="en-US" b="1" dirty="0" smtClean="0">
                <a:solidFill>
                  <a:srgbClr val="FF0000"/>
                </a:solidFill>
              </a:rPr>
              <a:t>表</a:t>
            </a:r>
            <a:r>
              <a:rPr lang="zh-TW" altLang="en-US" dirty="0" smtClean="0"/>
              <a:t>放到獨立的 </a:t>
            </a:r>
            <a:r>
              <a:rPr lang="en-US" altLang="zh-TW" dirty="0" smtClean="0"/>
              <a:t>DB)</a:t>
            </a:r>
            <a:endParaRPr lang="en-US" altLang="zh-TW" dirty="0" smtClean="0"/>
          </a:p>
          <a:p>
            <a:pPr lvl="1"/>
            <a:r>
              <a:rPr lang="zh-TW" altLang="en-US" dirty="0" smtClean="0"/>
              <a:t>水平切割 </a:t>
            </a:r>
            <a:r>
              <a:rPr lang="en-US" altLang="zh-TW" dirty="0" smtClean="0"/>
              <a:t>(</a:t>
            </a:r>
            <a:r>
              <a:rPr lang="zh-TW" altLang="en-US" dirty="0" smtClean="0"/>
              <a:t>降低資料筆數</a:t>
            </a:r>
            <a:r>
              <a:rPr lang="zh-TW" altLang="en-US" dirty="0" smtClean="0"/>
              <a:t>，將不同的資料</a:t>
            </a:r>
            <a:r>
              <a:rPr lang="zh-TW" altLang="en-US" b="1" dirty="0" smtClean="0">
                <a:solidFill>
                  <a:srgbClr val="FF0000"/>
                </a:solidFill>
              </a:rPr>
              <a:t>列</a:t>
            </a:r>
            <a:r>
              <a:rPr lang="zh-TW" altLang="en-US" dirty="0" smtClean="0"/>
              <a:t>放到獨立的 </a:t>
            </a:r>
            <a:r>
              <a:rPr lang="en-US" altLang="zh-TW" dirty="0" smtClean="0"/>
              <a:t>DB)</a:t>
            </a:r>
            <a:endParaRPr lang="en-US" altLang="zh-TW" dirty="0" smtClean="0"/>
          </a:p>
          <a:p>
            <a:pPr lvl="1"/>
            <a:r>
              <a:rPr lang="zh-TW" altLang="en-US" dirty="0" smtClean="0"/>
              <a:t>* 交易處理 </a:t>
            </a:r>
            <a:r>
              <a:rPr lang="en-US" altLang="zh-TW" dirty="0" smtClean="0"/>
              <a:t>(</a:t>
            </a:r>
            <a:r>
              <a:rPr lang="zh-TW" altLang="en-US" dirty="0" smtClean="0"/>
              <a:t>如何執行跨越資料庫，或是</a:t>
            </a:r>
            <a:r>
              <a:rPr lang="zh-TW" altLang="en-US" b="1" dirty="0" smtClean="0">
                <a:solidFill>
                  <a:srgbClr val="FF0000"/>
                </a:solidFill>
              </a:rPr>
              <a:t>跨越服務之間的交易</a:t>
            </a:r>
            <a:r>
              <a:rPr lang="en-US" altLang="zh-TW" dirty="0" smtClean="0"/>
              <a:t>?)</a:t>
            </a:r>
            <a:endParaRPr lang="en-US" altLang="zh-TW" dirty="0"/>
          </a:p>
          <a:p>
            <a:pPr lvl="1"/>
            <a:r>
              <a:rPr lang="zh-TW" altLang="en-US" dirty="0" smtClean="0"/>
              <a:t>* 多租戶設計 </a:t>
            </a:r>
            <a:r>
              <a:rPr lang="en-US" altLang="zh-TW" dirty="0" smtClean="0"/>
              <a:t>(</a:t>
            </a:r>
            <a:r>
              <a:rPr lang="zh-TW" altLang="en-US" dirty="0" smtClean="0"/>
              <a:t>多個用戶的資料</a:t>
            </a:r>
            <a:r>
              <a:rPr lang="zh-TW" altLang="en-US" b="1" dirty="0" smtClean="0">
                <a:solidFill>
                  <a:srgbClr val="FF0000"/>
                </a:solidFill>
              </a:rPr>
              <a:t>隔離</a:t>
            </a:r>
            <a:r>
              <a:rPr lang="zh-TW" altLang="en-US" dirty="0" smtClean="0"/>
              <a:t>的考量</a:t>
            </a:r>
            <a:r>
              <a:rPr lang="en-US" altLang="zh-TW" dirty="0" smtClean="0"/>
              <a:t>, </a:t>
            </a:r>
            <a:r>
              <a:rPr lang="zh-TW" altLang="en-US" dirty="0" smtClean="0"/>
              <a:t>實體隔離 </a:t>
            </a:r>
            <a:r>
              <a:rPr lang="en-US" altLang="zh-TW" dirty="0" smtClean="0"/>
              <a:t>/</a:t>
            </a:r>
            <a:r>
              <a:rPr lang="zh-TW" altLang="en-US" dirty="0" smtClean="0"/>
              <a:t> 使用查詢隔離</a:t>
            </a:r>
            <a:r>
              <a:rPr lang="en-US" altLang="zh-TW" dirty="0" smtClean="0"/>
              <a:t>)</a:t>
            </a:r>
          </a:p>
          <a:p>
            <a:endParaRPr lang="en-US" dirty="0"/>
          </a:p>
          <a:p>
            <a:endParaRPr lang="en-US" dirty="0"/>
          </a:p>
        </p:txBody>
      </p:sp>
      <p:sp>
        <p:nvSpPr>
          <p:cNvPr id="5" name="標題 4"/>
          <p:cNvSpPr>
            <a:spLocks noGrp="1"/>
          </p:cNvSpPr>
          <p:nvPr>
            <p:ph type="title"/>
          </p:nvPr>
        </p:nvSpPr>
        <p:spPr/>
        <p:txBody>
          <a:bodyPr/>
          <a:lstStyle/>
          <a:p>
            <a:r>
              <a:rPr lang="en-US" dirty="0" smtClean="0"/>
              <a:t>Thinking…</a:t>
            </a:r>
            <a:endParaRPr lang="en-US" dirty="0"/>
          </a:p>
        </p:txBody>
      </p:sp>
    </p:spTree>
    <p:extLst>
      <p:ext uri="{BB962C8B-B14F-4D97-AF65-F5344CB8AC3E}">
        <p14:creationId xmlns:p14="http://schemas.microsoft.com/office/powerpoint/2010/main" val="80516355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rotWithShape="1">
          <a:blip r:embed="rId3"/>
          <a:srcRect r="38998"/>
          <a:stretch/>
        </p:blipFill>
        <p:spPr>
          <a:xfrm>
            <a:off x="289559" y="143938"/>
            <a:ext cx="11669505" cy="5642966"/>
          </a:xfrm>
          <a:prstGeom prst="rect">
            <a:avLst/>
          </a:prstGeom>
        </p:spPr>
      </p:pic>
      <p:sp>
        <p:nvSpPr>
          <p:cNvPr id="6" name="文字方塊 5"/>
          <p:cNvSpPr txBox="1"/>
          <p:nvPr/>
        </p:nvSpPr>
        <p:spPr>
          <a:xfrm>
            <a:off x="3298668" y="5542222"/>
            <a:ext cx="8893332"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t>https://zh.wikipedia.org/wiki/%E6%95%B0%E6%8D%AE%E5%BA%93%E8%A7%84%E8%8C%83%E5%8C%96</a:t>
            </a:r>
          </a:p>
        </p:txBody>
      </p:sp>
      <p:cxnSp>
        <p:nvCxnSpPr>
          <p:cNvPr id="8" name="直線接點 7"/>
          <p:cNvCxnSpPr/>
          <p:nvPr/>
        </p:nvCxnSpPr>
        <p:spPr>
          <a:xfrm>
            <a:off x="4947585" y="3367585"/>
            <a:ext cx="6796105"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388633" y="3948574"/>
            <a:ext cx="1090486"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284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pic>
        <p:nvPicPr>
          <p:cNvPr id="1026" name="Picture 2"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877" y="289511"/>
            <a:ext cx="10662250" cy="10937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505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33333E-6 L 0 -0.75347 " pathEditMode="relative" rAng="0" ptsTypes="AA">
                                      <p:cBhvr>
                                        <p:cTn id="6" dur="2000" fill="hold"/>
                                        <p:tgtEl>
                                          <p:spTgt spid="1026"/>
                                        </p:tgtEl>
                                        <p:attrNameLst>
                                          <p:attrName>ppt_x</p:attrName>
                                          <p:attrName>ppt_y</p:attrName>
                                        </p:attrNameLst>
                                      </p:cBhvr>
                                      <p:rCtr x="0" y="-3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p:txBody>
          <a:bodyPr/>
          <a:lstStyle/>
          <a:p>
            <a:endParaRPr lang="en-US"/>
          </a:p>
        </p:txBody>
      </p:sp>
      <p:sp>
        <p:nvSpPr>
          <p:cNvPr id="5" name="標題 4"/>
          <p:cNvSpPr>
            <a:spLocks noGrp="1"/>
          </p:cNvSpPr>
          <p:nvPr>
            <p:ph type="title"/>
          </p:nvPr>
        </p:nvSpPr>
        <p:spPr/>
        <p:txBody>
          <a:bodyPr/>
          <a:lstStyle/>
          <a:p>
            <a:r>
              <a:rPr lang="en-US" altLang="zh-TW" dirty="0" smtClean="0"/>
              <a:t>CAP: </a:t>
            </a:r>
            <a:endParaRPr lang="en-US" dirty="0"/>
          </a:p>
        </p:txBody>
      </p:sp>
      <p:pic>
        <p:nvPicPr>
          <p:cNvPr id="1026" name="Picture 2" descr="c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21" y="992676"/>
            <a:ext cx="5806075" cy="5048761"/>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5449032" y="4714462"/>
            <a:ext cx="6943247"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rgbClr val="FF0000"/>
                </a:solidFill>
              </a:rPr>
              <a:t>C</a:t>
            </a:r>
            <a:r>
              <a:rPr lang="en-US" sz="3200" dirty="0" smtClean="0">
                <a:gradFill>
                  <a:gsLst>
                    <a:gs pos="2917">
                      <a:schemeClr val="tx1"/>
                    </a:gs>
                    <a:gs pos="30000">
                      <a:schemeClr val="tx1"/>
                    </a:gs>
                  </a:gsLst>
                  <a:lin ang="5400000" scaled="0"/>
                </a:gradFill>
              </a:rPr>
              <a:t>: </a:t>
            </a:r>
            <a:r>
              <a:rPr lang="en-US" sz="2400" dirty="0"/>
              <a:t>all nodes see the same data at the same time</a:t>
            </a:r>
            <a:endParaRPr lang="en-US" sz="3200" dirty="0" smtClean="0">
              <a:gradFill>
                <a:gsLst>
                  <a:gs pos="2917">
                    <a:schemeClr val="tx1"/>
                  </a:gs>
                  <a:gs pos="30000">
                    <a:schemeClr val="tx1"/>
                  </a:gs>
                </a:gsLst>
                <a:lin ang="5400000" scaled="0"/>
              </a:gradFill>
            </a:endParaRPr>
          </a:p>
        </p:txBody>
      </p:sp>
      <p:sp>
        <p:nvSpPr>
          <p:cNvPr id="8" name="文字方塊 7"/>
          <p:cNvSpPr txBox="1"/>
          <p:nvPr/>
        </p:nvSpPr>
        <p:spPr>
          <a:xfrm>
            <a:off x="5605636" y="3241207"/>
            <a:ext cx="5273110"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rgbClr val="FF0000"/>
                </a:solidFill>
              </a:rPr>
              <a:t>A</a:t>
            </a:r>
            <a:r>
              <a:rPr lang="en-US" sz="3200" dirty="0" smtClean="0">
                <a:gradFill>
                  <a:gsLst>
                    <a:gs pos="2917">
                      <a:schemeClr val="tx1"/>
                    </a:gs>
                    <a:gs pos="30000">
                      <a:schemeClr val="tx1"/>
                    </a:gs>
                  </a:gsLst>
                  <a:lin ang="5400000" scaled="0"/>
                </a:gradFill>
              </a:rPr>
              <a:t>: </a:t>
            </a:r>
            <a:r>
              <a:rPr lang="en-US" sz="2400" dirty="0"/>
              <a:t>Reads and writes always succeed</a:t>
            </a:r>
            <a:endParaRPr lang="en-US" sz="3200" dirty="0" smtClean="0">
              <a:gradFill>
                <a:gsLst>
                  <a:gs pos="2917">
                    <a:schemeClr val="tx1"/>
                  </a:gs>
                  <a:gs pos="30000">
                    <a:schemeClr val="tx1"/>
                  </a:gs>
                </a:gsLst>
                <a:lin ang="5400000" scaled="0"/>
              </a:gradFill>
            </a:endParaRPr>
          </a:p>
        </p:txBody>
      </p:sp>
      <p:sp>
        <p:nvSpPr>
          <p:cNvPr id="9" name="文字方塊 8"/>
          <p:cNvSpPr txBox="1"/>
          <p:nvPr/>
        </p:nvSpPr>
        <p:spPr>
          <a:xfrm>
            <a:off x="4824502" y="1410341"/>
            <a:ext cx="7567777" cy="1148007"/>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rgbClr val="FF0000"/>
                </a:solidFill>
              </a:rPr>
              <a:t>P</a:t>
            </a:r>
            <a:r>
              <a:rPr lang="en-US" sz="3200" dirty="0" smtClean="0">
                <a:gradFill>
                  <a:gsLst>
                    <a:gs pos="2917">
                      <a:schemeClr val="tx1"/>
                    </a:gs>
                    <a:gs pos="30000">
                      <a:schemeClr val="tx1"/>
                    </a:gs>
                  </a:gsLst>
                  <a:lin ang="5400000" scaled="0"/>
                </a:gradFill>
              </a:rPr>
              <a:t>: </a:t>
            </a:r>
            <a:r>
              <a:rPr lang="en-US" sz="2400" dirty="0"/>
              <a:t>the system continues to operate despite arbitrary </a:t>
            </a:r>
            <a:endParaRPr lang="en-US" sz="2400" dirty="0" smtClean="0"/>
          </a:p>
          <a:p>
            <a:pPr>
              <a:lnSpc>
                <a:spcPct val="90000"/>
              </a:lnSpc>
              <a:spcAft>
                <a:spcPts val="600"/>
              </a:spcAft>
            </a:pPr>
            <a:r>
              <a:rPr lang="en-US" sz="2400" dirty="0" smtClean="0"/>
              <a:t>message </a:t>
            </a:r>
            <a:r>
              <a:rPr lang="en-US" sz="2400" dirty="0"/>
              <a:t>loss </a:t>
            </a:r>
            <a:r>
              <a:rPr lang="en-US" sz="2400" dirty="0" smtClean="0"/>
              <a:t>or </a:t>
            </a:r>
            <a:r>
              <a:rPr lang="en-US" sz="2400" dirty="0"/>
              <a:t>failure of part of the system</a:t>
            </a:r>
            <a:endParaRPr lang="en-US" sz="3200" dirty="0" smtClean="0">
              <a:gradFill>
                <a:gsLst>
                  <a:gs pos="2917">
                    <a:schemeClr val="tx1"/>
                  </a:gs>
                  <a:gs pos="30000">
                    <a:schemeClr val="tx1"/>
                  </a:gs>
                </a:gsLst>
                <a:lin ang="5400000" scaled="0"/>
              </a:gradFill>
            </a:endParaRPr>
          </a:p>
        </p:txBody>
      </p:sp>
      <p:sp>
        <p:nvSpPr>
          <p:cNvPr id="10" name="文字方塊 9"/>
          <p:cNvSpPr txBox="1"/>
          <p:nvPr/>
        </p:nvSpPr>
        <p:spPr>
          <a:xfrm>
            <a:off x="6197932" y="5607107"/>
            <a:ext cx="6163867"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4"/>
              </a:rPr>
              <a:t>http://</a:t>
            </a:r>
            <a:r>
              <a:rPr lang="en-US" sz="2400" dirty="0" smtClean="0">
                <a:gradFill>
                  <a:gsLst>
                    <a:gs pos="2917">
                      <a:schemeClr val="tx1"/>
                    </a:gs>
                    <a:gs pos="30000">
                      <a:schemeClr val="tx1"/>
                    </a:gs>
                  </a:gsLst>
                  <a:lin ang="5400000" scaled="0"/>
                </a:gradFill>
                <a:hlinkClick r:id="rId4"/>
              </a:rPr>
              <a:t>www.hollischuang.com/archives/666</a:t>
            </a:r>
            <a:endParaRPr lang="en-US" sz="2400" dirty="0" smtClean="0">
              <a:gradFill>
                <a:gsLst>
                  <a:gs pos="2917">
                    <a:schemeClr val="tx1"/>
                  </a:gs>
                  <a:gs pos="30000">
                    <a:schemeClr val="tx1"/>
                  </a:gs>
                </a:gsLst>
                <a:lin ang="5400000" scaled="0"/>
              </a:gradFill>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1997880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68047" y="2084172"/>
            <a:ext cx="11354714" cy="1162178"/>
          </a:xfrm>
        </p:spPr>
        <p:txBody>
          <a:bodyPr/>
          <a:lstStyle/>
          <a:p>
            <a:r>
              <a:rPr lang="zh-TW" altLang="en-US" dirty="0" smtClean="0"/>
              <a:t>垂直切割</a:t>
            </a:r>
            <a:r>
              <a:rPr lang="en-US" altLang="zh-TW" dirty="0" smtClean="0"/>
              <a:t>:</a:t>
            </a:r>
            <a:r>
              <a:rPr lang="zh-TW" altLang="en-US" dirty="0" smtClean="0"/>
              <a:t> </a:t>
            </a:r>
            <a:r>
              <a:rPr lang="en-US" altLang="zh-TW" dirty="0" smtClean="0"/>
              <a:t>Event </a:t>
            </a:r>
            <a:r>
              <a:rPr lang="en-US" altLang="zh-TW" dirty="0" smtClean="0"/>
              <a:t>Driven</a:t>
            </a:r>
            <a:endParaRPr lang="en-US" dirty="0"/>
          </a:p>
        </p:txBody>
      </p:sp>
    </p:spTree>
    <p:extLst>
      <p:ext uri="{BB962C8B-B14F-4D97-AF65-F5344CB8AC3E}">
        <p14:creationId xmlns:p14="http://schemas.microsoft.com/office/powerpoint/2010/main" val="30596897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AGENDA</a:t>
            </a:r>
            <a:endParaRPr lang="en-US" dirty="0"/>
          </a:p>
        </p:txBody>
      </p:sp>
      <p:sp>
        <p:nvSpPr>
          <p:cNvPr id="6" name="內容版面配置區 5"/>
          <p:cNvSpPr>
            <a:spLocks noGrp="1"/>
          </p:cNvSpPr>
          <p:nvPr>
            <p:ph idx="1"/>
          </p:nvPr>
        </p:nvSpPr>
        <p:spPr>
          <a:xfrm>
            <a:off x="269241" y="1189178"/>
            <a:ext cx="11653521" cy="4179029"/>
          </a:xfrm>
        </p:spPr>
        <p:txBody>
          <a:bodyPr/>
          <a:lstStyle/>
          <a:p>
            <a:r>
              <a:rPr lang="zh-TW" altLang="en-US" dirty="0"/>
              <a:t>微服務是什麼</a:t>
            </a:r>
            <a:r>
              <a:rPr lang="en-US" altLang="zh-TW" dirty="0" smtClean="0"/>
              <a:t>?</a:t>
            </a:r>
          </a:p>
          <a:p>
            <a:endParaRPr lang="en-US" altLang="zh-TW" dirty="0"/>
          </a:p>
          <a:p>
            <a:r>
              <a:rPr lang="zh-TW" altLang="en-US" dirty="0" smtClean="0"/>
              <a:t>漸進式的轉移</a:t>
            </a:r>
            <a:r>
              <a:rPr lang="en-US" altLang="zh-TW" dirty="0" smtClean="0"/>
              <a:t>:</a:t>
            </a:r>
            <a:r>
              <a:rPr lang="zh-TW" altLang="en-US" dirty="0" smtClean="0"/>
              <a:t> 重構</a:t>
            </a:r>
            <a:endParaRPr lang="en-US" altLang="zh-TW" dirty="0" smtClean="0"/>
          </a:p>
          <a:p>
            <a:endParaRPr lang="en-US" altLang="zh-TW" dirty="0"/>
          </a:p>
          <a:p>
            <a:r>
              <a:rPr lang="zh-TW" altLang="en-US" dirty="0" smtClean="0"/>
              <a:t>資料庫切割的</a:t>
            </a:r>
            <a:r>
              <a:rPr lang="zh-TW" altLang="en-US" dirty="0" smtClean="0"/>
              <a:t>挑戰</a:t>
            </a:r>
            <a:endParaRPr lang="en-US" altLang="zh-TW" dirty="0" smtClean="0"/>
          </a:p>
          <a:p>
            <a:pPr lvl="1"/>
            <a:r>
              <a:rPr lang="zh-TW" altLang="en-US" dirty="0" smtClean="0"/>
              <a:t>垂直切割 </a:t>
            </a:r>
            <a:r>
              <a:rPr lang="en-US" altLang="zh-TW" dirty="0" smtClean="0"/>
              <a:t>–</a:t>
            </a:r>
            <a:r>
              <a:rPr lang="zh-TW" altLang="en-US" dirty="0" smtClean="0"/>
              <a:t> 按照服務 </a:t>
            </a:r>
            <a:r>
              <a:rPr lang="en-US" altLang="zh-TW" dirty="0" smtClean="0"/>
              <a:t>(tables) </a:t>
            </a:r>
            <a:r>
              <a:rPr lang="zh-TW" altLang="en-US" dirty="0" smtClean="0"/>
              <a:t>區分不同的資料庫</a:t>
            </a:r>
            <a:endParaRPr lang="en-US" altLang="zh-TW" dirty="0" smtClean="0"/>
          </a:p>
          <a:p>
            <a:pPr lvl="1"/>
            <a:r>
              <a:rPr lang="zh-TW" altLang="en-US" dirty="0" smtClean="0"/>
              <a:t>水平切割</a:t>
            </a:r>
            <a:r>
              <a:rPr lang="zh-TW" altLang="en-US" dirty="0"/>
              <a:t> </a:t>
            </a:r>
            <a:r>
              <a:rPr lang="en-US" altLang="zh-TW" dirty="0" smtClean="0"/>
              <a:t>–</a:t>
            </a:r>
            <a:r>
              <a:rPr lang="zh-TW" altLang="en-US" dirty="0" smtClean="0"/>
              <a:t> 分散資料儲存與查詢的負載</a:t>
            </a:r>
            <a:endParaRPr lang="en-US" altLang="zh-TW" dirty="0" smtClean="0"/>
          </a:p>
        </p:txBody>
      </p:sp>
    </p:spTree>
    <p:extLst>
      <p:ext uri="{BB962C8B-B14F-4D97-AF65-F5344CB8AC3E}">
        <p14:creationId xmlns:p14="http://schemas.microsoft.com/office/powerpoint/2010/main" val="254419437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3382529"/>
          </a:xfrm>
        </p:spPr>
        <p:txBody>
          <a:bodyPr/>
          <a:lstStyle/>
          <a:p>
            <a:r>
              <a:rPr lang="zh-TW" altLang="en-US" dirty="0" smtClean="0"/>
              <a:t>按照不同的服務需求，獨立儲存管理相關資料表</a:t>
            </a:r>
            <a:endParaRPr lang="en-US" altLang="zh-TW" dirty="0" smtClean="0"/>
          </a:p>
          <a:p>
            <a:r>
              <a:rPr lang="zh-TW" altLang="en-US" dirty="0" smtClean="0"/>
              <a:t>目的</a:t>
            </a:r>
            <a:r>
              <a:rPr lang="en-US" altLang="zh-TW" dirty="0" smtClean="0"/>
              <a:t>:</a:t>
            </a:r>
            <a:r>
              <a:rPr lang="zh-TW" altLang="en-US" dirty="0"/>
              <a:t> </a:t>
            </a:r>
            <a:r>
              <a:rPr lang="zh-TW" altLang="en-US" dirty="0" smtClean="0">
                <a:solidFill>
                  <a:srgbClr val="FF0000"/>
                </a:solidFill>
              </a:rPr>
              <a:t>資料解耦</a:t>
            </a:r>
            <a:endParaRPr lang="en-US" altLang="zh-TW" dirty="0" smtClean="0">
              <a:solidFill>
                <a:srgbClr val="FF0000"/>
              </a:solidFill>
            </a:endParaRPr>
          </a:p>
          <a:p>
            <a:r>
              <a:rPr lang="zh-TW" altLang="en-US" dirty="0" smtClean="0"/>
              <a:t>挑戰</a:t>
            </a:r>
            <a:r>
              <a:rPr lang="en-US" altLang="zh-TW" dirty="0" smtClean="0"/>
              <a:t>:</a:t>
            </a:r>
            <a:r>
              <a:rPr lang="zh-TW" altLang="en-US" dirty="0" smtClean="0"/>
              <a:t> 一致性 </a:t>
            </a:r>
            <a:r>
              <a:rPr lang="en-US" altLang="zh-TW" dirty="0" smtClean="0"/>
              <a:t>(</a:t>
            </a:r>
            <a:r>
              <a:rPr lang="zh-TW" altLang="en-US" dirty="0" smtClean="0"/>
              <a:t>最終的一致性</a:t>
            </a:r>
            <a:r>
              <a:rPr lang="en-US" altLang="zh-TW" dirty="0" smtClean="0"/>
              <a:t>)</a:t>
            </a:r>
          </a:p>
          <a:p>
            <a:endParaRPr lang="en-US" dirty="0"/>
          </a:p>
          <a:p>
            <a:r>
              <a:rPr lang="zh-TW" altLang="en-US" dirty="0" smtClean="0"/>
              <a:t>方式</a:t>
            </a:r>
            <a:r>
              <a:rPr lang="en-US" altLang="zh-TW" dirty="0" smtClean="0"/>
              <a:t>:</a:t>
            </a:r>
            <a:r>
              <a:rPr lang="zh-TW" altLang="en-US" dirty="0" smtClean="0"/>
              <a:t> 採用事件驅動的模式</a:t>
            </a:r>
            <a:r>
              <a:rPr lang="zh-TW" altLang="en-US" dirty="0" smtClean="0"/>
              <a:t>進行</a:t>
            </a:r>
            <a:endParaRPr lang="en-US" dirty="0"/>
          </a:p>
        </p:txBody>
      </p:sp>
      <p:sp>
        <p:nvSpPr>
          <p:cNvPr id="3" name="標題 2"/>
          <p:cNvSpPr>
            <a:spLocks noGrp="1"/>
          </p:cNvSpPr>
          <p:nvPr>
            <p:ph type="title"/>
          </p:nvPr>
        </p:nvSpPr>
        <p:spPr/>
        <p:txBody>
          <a:bodyPr/>
          <a:lstStyle/>
          <a:p>
            <a:r>
              <a:rPr lang="zh-TW" altLang="en-US" dirty="0" smtClean="0"/>
              <a:t>為何我需要切割資料庫</a:t>
            </a:r>
            <a:r>
              <a:rPr lang="en-US" altLang="zh-TW" dirty="0" smtClean="0"/>
              <a:t>? (</a:t>
            </a:r>
            <a:r>
              <a:rPr lang="zh-TW" altLang="en-US" dirty="0" smtClean="0"/>
              <a:t>垂直切割</a:t>
            </a:r>
            <a:r>
              <a:rPr lang="en-US" altLang="zh-TW" dirty="0" smtClean="0"/>
              <a:t>)</a:t>
            </a:r>
            <a:endParaRPr lang="en-US" dirty="0"/>
          </a:p>
        </p:txBody>
      </p:sp>
    </p:spTree>
    <p:extLst>
      <p:ext uri="{BB962C8B-B14F-4D97-AF65-F5344CB8AC3E}">
        <p14:creationId xmlns:p14="http://schemas.microsoft.com/office/powerpoint/2010/main" val="268676172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透過事件驅動 </a:t>
            </a:r>
            <a:r>
              <a:rPr lang="en-US" altLang="zh-TW" dirty="0" smtClean="0"/>
              <a:t>(Event</a:t>
            </a:r>
            <a:r>
              <a:rPr lang="zh-TW" altLang="en-US" dirty="0" smtClean="0"/>
              <a:t> </a:t>
            </a:r>
            <a:r>
              <a:rPr lang="en-US" altLang="zh-TW" dirty="0" smtClean="0"/>
              <a:t>Driven)</a:t>
            </a:r>
            <a:r>
              <a:rPr lang="zh-TW" altLang="en-US" dirty="0" smtClean="0"/>
              <a:t> 處理訂單</a:t>
            </a:r>
            <a:endParaRPr lang="zh-TW" altLang="en-US" dirty="0"/>
          </a:p>
        </p:txBody>
      </p:sp>
      <p:pic>
        <p:nvPicPr>
          <p:cNvPr id="8194" name="Picture 2" descr="Each service in a microservices architecture maintains a private database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121" y="739343"/>
            <a:ext cx="9177520" cy="5298489"/>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4207057" y="5765524"/>
            <a:ext cx="7984943" cy="369332"/>
          </a:xfrm>
          <a:prstGeom prst="rect">
            <a:avLst/>
          </a:prstGeom>
          <a:noFill/>
        </p:spPr>
        <p:txBody>
          <a:bodyPr wrap="none" rtlCol="0">
            <a:spAutoFit/>
          </a:bodyPr>
          <a:lstStyle/>
          <a:p>
            <a:r>
              <a:rPr lang="en-US" altLang="zh-TW" dirty="0">
                <a:solidFill>
                  <a:srgbClr val="342F31"/>
                </a:solidFill>
              </a:rPr>
              <a:t>https://www.nginx.com/blog/event-driven-data-management-microservices/</a:t>
            </a:r>
            <a:endParaRPr lang="zh-TW" altLang="en-US" dirty="0">
              <a:solidFill>
                <a:srgbClr val="342F31"/>
              </a:solidFill>
            </a:endParaRPr>
          </a:p>
        </p:txBody>
      </p:sp>
    </p:spTree>
    <p:extLst>
      <p:ext uri="{BB962C8B-B14F-4D97-AF65-F5344CB8AC3E}">
        <p14:creationId xmlns:p14="http://schemas.microsoft.com/office/powerpoint/2010/main" val="12309329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n step 1 of a credit check in a microservices architecture, the Order Service publishes an 'Order Created' ev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076" y="0"/>
            <a:ext cx="8876371" cy="606552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p:cNvGrpSpPr/>
          <p:nvPr/>
        </p:nvGrpSpPr>
        <p:grpSpPr>
          <a:xfrm>
            <a:off x="7315200" y="3383280"/>
            <a:ext cx="2275840" cy="2682240"/>
            <a:chOff x="2529840" y="-1842835"/>
            <a:chExt cx="2275840" cy="2682240"/>
          </a:xfrm>
        </p:grpSpPr>
        <p:sp>
          <p:nvSpPr>
            <p:cNvPr id="6" name="矩形 5"/>
            <p:cNvSpPr/>
            <p:nvPr/>
          </p:nvSpPr>
          <p:spPr bwMode="auto">
            <a:xfrm>
              <a:off x="2773680" y="-1842835"/>
              <a:ext cx="2032000" cy="239147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橢圓 4"/>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文字方塊 8"/>
            <p:cNvSpPr txBox="1"/>
            <p:nvPr/>
          </p:nvSpPr>
          <p:spPr>
            <a:xfrm>
              <a:off x="2529840" y="294640"/>
              <a:ext cx="502382"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chemeClr val="bg1"/>
                  </a:solidFill>
                </a:rPr>
                <a:t>1</a:t>
              </a:r>
              <a:endParaRPr lang="en-US" b="1" dirty="0" smtClean="0">
                <a:solidFill>
                  <a:schemeClr val="bg1"/>
                </a:solidFill>
              </a:endParaRPr>
            </a:p>
          </p:txBody>
        </p:sp>
      </p:grpSp>
      <p:grpSp>
        <p:nvGrpSpPr>
          <p:cNvPr id="12" name="群組 11"/>
          <p:cNvGrpSpPr/>
          <p:nvPr/>
        </p:nvGrpSpPr>
        <p:grpSpPr>
          <a:xfrm>
            <a:off x="3098800" y="213360"/>
            <a:ext cx="944880" cy="666685"/>
            <a:chOff x="2529840" y="172720"/>
            <a:chExt cx="944880" cy="666685"/>
          </a:xfrm>
        </p:grpSpPr>
        <p:sp>
          <p:nvSpPr>
            <p:cNvPr id="13" name="矩形 12"/>
            <p:cNvSpPr/>
            <p:nvPr/>
          </p:nvSpPr>
          <p:spPr bwMode="auto">
            <a:xfrm>
              <a:off x="2773680" y="172720"/>
              <a:ext cx="701040" cy="37592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橢圓 13"/>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文字方塊 14"/>
            <p:cNvSpPr txBox="1"/>
            <p:nvPr/>
          </p:nvSpPr>
          <p:spPr>
            <a:xfrm>
              <a:off x="2529840" y="294640"/>
              <a:ext cx="502382"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chemeClr val="bg1"/>
                  </a:solidFill>
                </a:rPr>
                <a:t>2</a:t>
              </a:r>
              <a:endParaRPr lang="en-US" b="1" dirty="0" smtClean="0">
                <a:solidFill>
                  <a:schemeClr val="bg1"/>
                </a:solidFill>
              </a:endParaRPr>
            </a:p>
          </p:txBody>
        </p:sp>
      </p:grpSp>
      <p:grpSp>
        <p:nvGrpSpPr>
          <p:cNvPr id="16" name="群組 15"/>
          <p:cNvGrpSpPr/>
          <p:nvPr/>
        </p:nvGrpSpPr>
        <p:grpSpPr>
          <a:xfrm>
            <a:off x="1828800" y="3916077"/>
            <a:ext cx="2865120" cy="666685"/>
            <a:chOff x="2529840" y="172720"/>
            <a:chExt cx="2865120" cy="666685"/>
          </a:xfrm>
        </p:grpSpPr>
        <p:sp>
          <p:nvSpPr>
            <p:cNvPr id="17" name="矩形 16"/>
            <p:cNvSpPr/>
            <p:nvPr/>
          </p:nvSpPr>
          <p:spPr bwMode="auto">
            <a:xfrm>
              <a:off x="2773680" y="172720"/>
              <a:ext cx="2621280" cy="37592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橢圓 17"/>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文字方塊 18"/>
            <p:cNvSpPr txBox="1"/>
            <p:nvPr/>
          </p:nvSpPr>
          <p:spPr>
            <a:xfrm>
              <a:off x="2529840" y="294640"/>
              <a:ext cx="502382"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chemeClr val="bg1"/>
                  </a:solidFill>
                </a:rPr>
                <a:t>3</a:t>
              </a:r>
              <a:endParaRPr lang="en-US" b="1" dirty="0" smtClean="0">
                <a:solidFill>
                  <a:schemeClr val="bg1"/>
                </a:solidFill>
              </a:endParaRPr>
            </a:p>
          </p:txBody>
        </p:sp>
      </p:grpSp>
      <p:grpSp>
        <p:nvGrpSpPr>
          <p:cNvPr id="20" name="群組 19"/>
          <p:cNvGrpSpPr/>
          <p:nvPr/>
        </p:nvGrpSpPr>
        <p:grpSpPr>
          <a:xfrm>
            <a:off x="3525520" y="1514025"/>
            <a:ext cx="1391920" cy="666685"/>
            <a:chOff x="2529840" y="172720"/>
            <a:chExt cx="1391920" cy="666685"/>
          </a:xfrm>
        </p:grpSpPr>
        <p:sp>
          <p:nvSpPr>
            <p:cNvPr id="21" name="矩形 20"/>
            <p:cNvSpPr/>
            <p:nvPr/>
          </p:nvSpPr>
          <p:spPr bwMode="auto">
            <a:xfrm>
              <a:off x="2773680" y="172720"/>
              <a:ext cx="1148080" cy="37592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橢圓 21"/>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文字方塊 22"/>
            <p:cNvSpPr txBox="1"/>
            <p:nvPr/>
          </p:nvSpPr>
          <p:spPr>
            <a:xfrm>
              <a:off x="2529840" y="294640"/>
              <a:ext cx="502382"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chemeClr val="bg1"/>
                  </a:solidFill>
                </a:rPr>
                <a:t>4</a:t>
              </a:r>
              <a:endParaRPr lang="en-US" b="1" dirty="0" smtClean="0">
                <a:solidFill>
                  <a:schemeClr val="bg1"/>
                </a:solidFill>
              </a:endParaRPr>
            </a:p>
          </p:txBody>
        </p:sp>
      </p:grpSp>
    </p:spTree>
    <p:extLst>
      <p:ext uri="{BB962C8B-B14F-4D97-AF65-F5344CB8AC3E}">
        <p14:creationId xmlns:p14="http://schemas.microsoft.com/office/powerpoint/2010/main" val="1237548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 a microservices architecture, the second step in a credit check is for the Customer Service to generate a 'Credit Reserved' ev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494" y="127760"/>
            <a:ext cx="10186266" cy="599631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6319520" y="599440"/>
            <a:ext cx="2214880" cy="666685"/>
            <a:chOff x="2529840" y="172720"/>
            <a:chExt cx="2214880" cy="666685"/>
          </a:xfrm>
        </p:grpSpPr>
        <p:sp>
          <p:nvSpPr>
            <p:cNvPr id="9" name="矩形 8"/>
            <p:cNvSpPr/>
            <p:nvPr/>
          </p:nvSpPr>
          <p:spPr bwMode="auto">
            <a:xfrm>
              <a:off x="2773680" y="172720"/>
              <a:ext cx="1971040" cy="37592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橢圓 9"/>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文字方塊 10"/>
            <p:cNvSpPr txBox="1"/>
            <p:nvPr/>
          </p:nvSpPr>
          <p:spPr>
            <a:xfrm>
              <a:off x="2529840" y="294640"/>
              <a:ext cx="502382" cy="544765"/>
            </a:xfrm>
            <a:prstGeom prst="rect">
              <a:avLst/>
            </a:prstGeom>
            <a:noFill/>
          </p:spPr>
          <p:txBody>
            <a:bodyPr wrap="none" lIns="182880" tIns="146304" rIns="182880" bIns="146304" rtlCol="0">
              <a:spAutoFit/>
            </a:bodyPr>
            <a:lstStyle/>
            <a:p>
              <a:pPr>
                <a:lnSpc>
                  <a:spcPct val="90000"/>
                </a:lnSpc>
                <a:spcAft>
                  <a:spcPts val="600"/>
                </a:spcAft>
              </a:pPr>
              <a:r>
                <a:rPr lang="en-US" b="1" dirty="0">
                  <a:solidFill>
                    <a:schemeClr val="bg1"/>
                  </a:solidFill>
                </a:rPr>
                <a:t>5</a:t>
              </a:r>
              <a:endParaRPr lang="en-US" b="1" dirty="0" smtClean="0">
                <a:solidFill>
                  <a:schemeClr val="bg1"/>
                </a:solidFill>
              </a:endParaRPr>
            </a:p>
          </p:txBody>
        </p:sp>
      </p:grpSp>
      <p:grpSp>
        <p:nvGrpSpPr>
          <p:cNvPr id="12" name="群組 11"/>
          <p:cNvGrpSpPr/>
          <p:nvPr/>
        </p:nvGrpSpPr>
        <p:grpSpPr>
          <a:xfrm>
            <a:off x="7782560" y="5090160"/>
            <a:ext cx="2479040" cy="666685"/>
            <a:chOff x="2529840" y="172720"/>
            <a:chExt cx="2479040" cy="666685"/>
          </a:xfrm>
        </p:grpSpPr>
        <p:sp>
          <p:nvSpPr>
            <p:cNvPr id="13" name="矩形 12"/>
            <p:cNvSpPr/>
            <p:nvPr/>
          </p:nvSpPr>
          <p:spPr bwMode="auto">
            <a:xfrm>
              <a:off x="2773680" y="172720"/>
              <a:ext cx="2235200" cy="37592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橢圓 13"/>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文字方塊 14"/>
            <p:cNvSpPr txBox="1"/>
            <p:nvPr/>
          </p:nvSpPr>
          <p:spPr>
            <a:xfrm>
              <a:off x="2529840" y="294640"/>
              <a:ext cx="502382"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chemeClr val="bg1"/>
                  </a:solidFill>
                </a:rPr>
                <a:t>6</a:t>
              </a:r>
              <a:endParaRPr lang="en-US" b="1" dirty="0" smtClean="0">
                <a:solidFill>
                  <a:schemeClr val="bg1"/>
                </a:solidFill>
              </a:endParaRPr>
            </a:p>
          </p:txBody>
        </p:sp>
      </p:grpSp>
      <p:grpSp>
        <p:nvGrpSpPr>
          <p:cNvPr id="16" name="群組 15"/>
          <p:cNvGrpSpPr/>
          <p:nvPr/>
        </p:nvGrpSpPr>
        <p:grpSpPr>
          <a:xfrm>
            <a:off x="6736080" y="1270000"/>
            <a:ext cx="2214880" cy="666685"/>
            <a:chOff x="2529840" y="172720"/>
            <a:chExt cx="2214880" cy="666685"/>
          </a:xfrm>
        </p:grpSpPr>
        <p:sp>
          <p:nvSpPr>
            <p:cNvPr id="17" name="矩形 16"/>
            <p:cNvSpPr/>
            <p:nvPr/>
          </p:nvSpPr>
          <p:spPr bwMode="auto">
            <a:xfrm>
              <a:off x="2773680" y="172720"/>
              <a:ext cx="1971040" cy="37592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橢圓 17"/>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文字方塊 18"/>
            <p:cNvSpPr txBox="1"/>
            <p:nvPr/>
          </p:nvSpPr>
          <p:spPr>
            <a:xfrm>
              <a:off x="2529840" y="294640"/>
              <a:ext cx="502382"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chemeClr val="bg1"/>
                  </a:solidFill>
                </a:rPr>
                <a:t>7</a:t>
              </a:r>
              <a:endParaRPr lang="en-US" b="1" dirty="0" smtClean="0">
                <a:solidFill>
                  <a:schemeClr val="bg1"/>
                </a:solidFill>
              </a:endParaRPr>
            </a:p>
          </p:txBody>
        </p:sp>
      </p:grpSp>
    </p:spTree>
    <p:extLst>
      <p:ext uri="{BB962C8B-B14F-4D97-AF65-F5344CB8AC3E}">
        <p14:creationId xmlns:p14="http://schemas.microsoft.com/office/powerpoint/2010/main" val="3346853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n a microservices architecture, the third step in a credit check is for the Order Service to set the order status to 'Op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300" y="0"/>
            <a:ext cx="9969050" cy="616087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3509264" y="1005840"/>
            <a:ext cx="2214880" cy="666685"/>
            <a:chOff x="2529840" y="172720"/>
            <a:chExt cx="2214880" cy="666685"/>
          </a:xfrm>
        </p:grpSpPr>
        <p:sp>
          <p:nvSpPr>
            <p:cNvPr id="9" name="矩形 8"/>
            <p:cNvSpPr/>
            <p:nvPr/>
          </p:nvSpPr>
          <p:spPr bwMode="auto">
            <a:xfrm>
              <a:off x="2773680" y="172720"/>
              <a:ext cx="1971040" cy="37592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橢圓 9"/>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文字方塊 10"/>
            <p:cNvSpPr txBox="1"/>
            <p:nvPr/>
          </p:nvSpPr>
          <p:spPr>
            <a:xfrm>
              <a:off x="2529840" y="294640"/>
              <a:ext cx="502382"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chemeClr val="bg1"/>
                  </a:solidFill>
                </a:rPr>
                <a:t>9</a:t>
              </a:r>
              <a:endParaRPr lang="en-US" b="1" dirty="0" smtClean="0">
                <a:solidFill>
                  <a:schemeClr val="bg1"/>
                </a:solidFill>
              </a:endParaRPr>
            </a:p>
          </p:txBody>
        </p:sp>
      </p:grpSp>
      <p:grpSp>
        <p:nvGrpSpPr>
          <p:cNvPr id="14" name="群組 13"/>
          <p:cNvGrpSpPr/>
          <p:nvPr/>
        </p:nvGrpSpPr>
        <p:grpSpPr>
          <a:xfrm>
            <a:off x="1294384" y="3647440"/>
            <a:ext cx="3409696" cy="666685"/>
            <a:chOff x="2529840" y="172720"/>
            <a:chExt cx="3409696" cy="666685"/>
          </a:xfrm>
        </p:grpSpPr>
        <p:sp>
          <p:nvSpPr>
            <p:cNvPr id="15" name="矩形 14"/>
            <p:cNvSpPr/>
            <p:nvPr/>
          </p:nvSpPr>
          <p:spPr bwMode="auto">
            <a:xfrm>
              <a:off x="2773680" y="172720"/>
              <a:ext cx="3165856" cy="44704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橢圓 15"/>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文字方塊 16"/>
            <p:cNvSpPr txBox="1"/>
            <p:nvPr/>
          </p:nvSpPr>
          <p:spPr>
            <a:xfrm>
              <a:off x="2529840" y="294640"/>
              <a:ext cx="502382" cy="544765"/>
            </a:xfrm>
            <a:prstGeom prst="rect">
              <a:avLst/>
            </a:prstGeom>
            <a:noFill/>
          </p:spPr>
          <p:txBody>
            <a:bodyPr wrap="none" lIns="182880" tIns="146304" rIns="182880" bIns="146304" rtlCol="0">
              <a:spAutoFit/>
            </a:bodyPr>
            <a:lstStyle/>
            <a:p>
              <a:pPr>
                <a:lnSpc>
                  <a:spcPct val="90000"/>
                </a:lnSpc>
                <a:spcAft>
                  <a:spcPts val="600"/>
                </a:spcAft>
              </a:pPr>
              <a:r>
                <a:rPr lang="en-US" b="1" dirty="0" smtClean="0">
                  <a:solidFill>
                    <a:schemeClr val="bg1"/>
                  </a:solidFill>
                </a:rPr>
                <a:t>9</a:t>
              </a:r>
              <a:endParaRPr lang="en-US" b="1" dirty="0" smtClean="0">
                <a:solidFill>
                  <a:schemeClr val="bg1"/>
                </a:solidFill>
              </a:endParaRPr>
            </a:p>
          </p:txBody>
        </p:sp>
      </p:grpSp>
    </p:spTree>
    <p:extLst>
      <p:ext uri="{BB962C8B-B14F-4D97-AF65-F5344CB8AC3E}">
        <p14:creationId xmlns:p14="http://schemas.microsoft.com/office/powerpoint/2010/main" val="2697874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568047" y="2084172"/>
            <a:ext cx="11354714" cy="1162178"/>
          </a:xfrm>
        </p:spPr>
        <p:txBody>
          <a:bodyPr/>
          <a:lstStyle/>
          <a:p>
            <a:r>
              <a:rPr lang="zh-TW" altLang="en-US" dirty="0" smtClean="0"/>
              <a:t>進階技巧</a:t>
            </a:r>
            <a:endParaRPr lang="en-US" dirty="0"/>
          </a:p>
        </p:txBody>
      </p:sp>
    </p:spTree>
    <p:extLst>
      <p:ext uri="{BB962C8B-B14F-4D97-AF65-F5344CB8AC3E}">
        <p14:creationId xmlns:p14="http://schemas.microsoft.com/office/powerpoint/2010/main" val="87483415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 a microservices architecture, a service can subscribe to event notifications published by other services as triggers for a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495" y="-438436"/>
            <a:ext cx="10776585" cy="6645561"/>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6705600" y="3400425"/>
            <a:ext cx="5733108" cy="1446550"/>
          </a:xfrm>
          <a:prstGeom prst="rect">
            <a:avLst/>
          </a:prstGeom>
          <a:noFill/>
        </p:spPr>
        <p:txBody>
          <a:bodyPr wrap="none" lIns="182880" tIns="146304" rIns="182880" bIns="146304" rtlCol="0">
            <a:spAutoFit/>
          </a:bodyPr>
          <a:lstStyle/>
          <a:p>
            <a:pPr>
              <a:lnSpc>
                <a:spcPct val="90000"/>
              </a:lnSpc>
              <a:spcAft>
                <a:spcPts val="600"/>
              </a:spcAft>
            </a:pPr>
            <a:r>
              <a:rPr lang="zh-TW" altLang="en-US" sz="2400" dirty="0" smtClean="0">
                <a:gradFill>
                  <a:gsLst>
                    <a:gs pos="2917">
                      <a:schemeClr val="tx1"/>
                    </a:gs>
                    <a:gs pos="30000">
                      <a:schemeClr val="tx1"/>
                    </a:gs>
                  </a:gsLst>
                  <a:lin ang="5400000" scaled="0"/>
                </a:gradFill>
              </a:rPr>
              <a:t>使用 </a:t>
            </a:r>
            <a:r>
              <a:rPr lang="en-US" altLang="zh-TW" sz="2400" dirty="0" smtClean="0">
                <a:gradFill>
                  <a:gsLst>
                    <a:gs pos="2917">
                      <a:schemeClr val="tx1"/>
                    </a:gs>
                    <a:gs pos="30000">
                      <a:schemeClr val="tx1"/>
                    </a:gs>
                  </a:gsLst>
                  <a:lin ang="5400000" scaled="0"/>
                </a:gradFill>
              </a:rPr>
              <a:t>“CUSTOMER</a:t>
            </a:r>
            <a:r>
              <a:rPr lang="zh-TW" altLang="en-US" sz="2400" dirty="0" smtClean="0">
                <a:gradFill>
                  <a:gsLst>
                    <a:gs pos="2917">
                      <a:schemeClr val="tx1"/>
                    </a:gs>
                    <a:gs pos="30000">
                      <a:schemeClr val="tx1"/>
                    </a:gs>
                  </a:gsLst>
                  <a:lin ang="5400000" scaled="0"/>
                </a:gradFill>
              </a:rPr>
              <a:t> </a:t>
            </a:r>
            <a:r>
              <a:rPr lang="en-US" altLang="zh-TW" sz="2400" dirty="0" smtClean="0">
                <a:gradFill>
                  <a:gsLst>
                    <a:gs pos="2917">
                      <a:schemeClr val="tx1"/>
                    </a:gs>
                    <a:gs pos="30000">
                      <a:schemeClr val="tx1"/>
                    </a:gs>
                  </a:gsLst>
                  <a:lin ang="5400000" scaled="0"/>
                </a:gradFill>
              </a:rPr>
              <a:t>ORDER</a:t>
            </a:r>
            <a:r>
              <a:rPr lang="zh-TW" altLang="en-US" sz="2400" dirty="0" smtClean="0">
                <a:gradFill>
                  <a:gsLst>
                    <a:gs pos="2917">
                      <a:schemeClr val="tx1"/>
                    </a:gs>
                    <a:gs pos="30000">
                      <a:schemeClr val="tx1"/>
                    </a:gs>
                  </a:gsLst>
                  <a:lin ang="5400000" scaled="0"/>
                </a:gradFill>
              </a:rPr>
              <a:t> </a:t>
            </a:r>
            <a:r>
              <a:rPr lang="en-US" altLang="zh-TW" sz="2400" dirty="0" smtClean="0">
                <a:gradFill>
                  <a:gsLst>
                    <a:gs pos="2917">
                      <a:schemeClr val="tx1"/>
                    </a:gs>
                    <a:gs pos="30000">
                      <a:schemeClr val="tx1"/>
                    </a:gs>
                  </a:gsLst>
                  <a:lin ang="5400000" scaled="0"/>
                </a:gradFill>
              </a:rPr>
              <a:t>VIEW”</a:t>
            </a:r>
            <a:r>
              <a:rPr lang="zh-TW" altLang="en-US" sz="2400" dirty="0" smtClean="0">
                <a:gradFill>
                  <a:gsLst>
                    <a:gs pos="2917">
                      <a:schemeClr val="tx1"/>
                    </a:gs>
                    <a:gs pos="30000">
                      <a:schemeClr val="tx1"/>
                    </a:gs>
                  </a:gsLst>
                  <a:lin ang="5400000" scaled="0"/>
                </a:gradFill>
              </a:rPr>
              <a:t> 服務，</a:t>
            </a:r>
            <a:endParaRPr lang="en-US" altLang="zh-TW" sz="2400" dirty="0" smtClean="0">
              <a:gradFill>
                <a:gsLst>
                  <a:gs pos="2917">
                    <a:schemeClr val="tx1"/>
                  </a:gs>
                  <a:gs pos="30000">
                    <a:schemeClr val="tx1"/>
                  </a:gs>
                </a:gsLst>
                <a:lin ang="5400000" scaled="0"/>
              </a:gradFill>
            </a:endParaRPr>
          </a:p>
          <a:p>
            <a:pPr>
              <a:lnSpc>
                <a:spcPct val="90000"/>
              </a:lnSpc>
              <a:spcAft>
                <a:spcPts val="600"/>
              </a:spcAft>
            </a:pPr>
            <a:r>
              <a:rPr lang="zh-TW" altLang="en-US" sz="2400" dirty="0" smtClean="0">
                <a:gradFill>
                  <a:gsLst>
                    <a:gs pos="2917">
                      <a:schemeClr val="tx1"/>
                    </a:gs>
                    <a:gs pos="30000">
                      <a:schemeClr val="tx1"/>
                    </a:gs>
                  </a:gsLst>
                  <a:lin ang="5400000" scaled="0"/>
                </a:gradFill>
              </a:rPr>
              <a:t>來集中維護 </a:t>
            </a:r>
            <a:r>
              <a:rPr lang="en-US" sz="2400" dirty="0" smtClean="0">
                <a:gradFill>
                  <a:gsLst>
                    <a:gs pos="2917">
                      <a:schemeClr val="tx1"/>
                    </a:gs>
                    <a:gs pos="30000">
                      <a:schemeClr val="tx1"/>
                    </a:gs>
                  </a:gsLst>
                  <a:lin ang="5400000" scaled="0"/>
                </a:gradFill>
              </a:rPr>
              <a:t>“VIEW” </a:t>
            </a:r>
            <a:r>
              <a:rPr lang="zh-TW" altLang="en-US" sz="2400" dirty="0" smtClean="0">
                <a:gradFill>
                  <a:gsLst>
                    <a:gs pos="2917">
                      <a:schemeClr val="tx1"/>
                    </a:gs>
                    <a:gs pos="30000">
                      <a:schemeClr val="tx1"/>
                    </a:gs>
                  </a:gsLst>
                  <a:lin ang="5400000" scaled="0"/>
                </a:gradFill>
              </a:rPr>
              <a:t>的共用資料的 </a:t>
            </a:r>
            <a:endParaRPr lang="en-US" altLang="zh-TW" sz="2400" dirty="0" smtClean="0">
              <a:gradFill>
                <a:gsLst>
                  <a:gs pos="2917">
                    <a:schemeClr val="tx1"/>
                  </a:gs>
                  <a:gs pos="30000">
                    <a:schemeClr val="tx1"/>
                  </a:gs>
                </a:gsLst>
                <a:lin ang="5400000" scaled="0"/>
              </a:gradFill>
            </a:endParaRPr>
          </a:p>
          <a:p>
            <a:pPr>
              <a:lnSpc>
                <a:spcPct val="90000"/>
              </a:lnSpc>
              <a:spcAft>
                <a:spcPts val="600"/>
              </a:spcAft>
            </a:pPr>
            <a:r>
              <a:rPr lang="en-US" altLang="zh-TW" sz="2400" dirty="0" smtClean="0">
                <a:gradFill>
                  <a:gsLst>
                    <a:gs pos="2917">
                      <a:schemeClr val="tx1"/>
                    </a:gs>
                    <a:gs pos="30000">
                      <a:schemeClr val="tx1"/>
                    </a:gs>
                  </a:gsLst>
                  <a:lin ang="5400000" scaled="0"/>
                </a:gradFill>
              </a:rPr>
              <a:t>update</a:t>
            </a:r>
            <a:r>
              <a:rPr lang="zh-TW" altLang="en-US" sz="2400" dirty="0" smtClean="0">
                <a:gradFill>
                  <a:gsLst>
                    <a:gs pos="2917">
                      <a:schemeClr val="tx1"/>
                    </a:gs>
                    <a:gs pos="30000">
                      <a:schemeClr val="tx1"/>
                    </a:gs>
                  </a:gsLst>
                  <a:lin ang="5400000" scaled="0"/>
                </a:gradFill>
              </a:rPr>
              <a:t> </a:t>
            </a:r>
            <a:r>
              <a:rPr lang="en-US" altLang="zh-TW" sz="2400" dirty="0" smtClean="0">
                <a:gradFill>
                  <a:gsLst>
                    <a:gs pos="2917">
                      <a:schemeClr val="tx1"/>
                    </a:gs>
                    <a:gs pos="30000">
                      <a:schemeClr val="tx1"/>
                    </a:gs>
                  </a:gsLst>
                  <a:lin ang="5400000" scaled="0"/>
                </a:gradFill>
              </a:rPr>
              <a:t>/</a:t>
            </a:r>
            <a:r>
              <a:rPr lang="zh-TW" altLang="en-US" sz="2400" dirty="0" smtClean="0">
                <a:gradFill>
                  <a:gsLst>
                    <a:gs pos="2917">
                      <a:schemeClr val="tx1"/>
                    </a:gs>
                    <a:gs pos="30000">
                      <a:schemeClr val="tx1"/>
                    </a:gs>
                  </a:gsLst>
                  <a:lin ang="5400000" scaled="0"/>
                </a:gradFill>
              </a:rPr>
              <a:t> </a:t>
            </a:r>
            <a:r>
              <a:rPr lang="en-US" altLang="zh-TW" sz="2400" dirty="0" smtClean="0">
                <a:gradFill>
                  <a:gsLst>
                    <a:gs pos="2917">
                      <a:schemeClr val="tx1"/>
                    </a:gs>
                    <a:gs pos="30000">
                      <a:schemeClr val="tx1"/>
                    </a:gs>
                  </a:gsLst>
                  <a:lin ang="5400000" scaled="0"/>
                </a:gradFill>
              </a:rPr>
              <a:t>query</a:t>
            </a:r>
            <a:endParaRPr lang="en-US" sz="2400" dirty="0" smtClean="0">
              <a:gradFill>
                <a:gsLst>
                  <a:gs pos="2917">
                    <a:schemeClr val="tx1"/>
                  </a:gs>
                  <a:gs pos="30000">
                    <a:schemeClr val="tx1"/>
                  </a:gs>
                </a:gsLst>
                <a:lin ang="5400000" scaled="0"/>
              </a:gradFill>
            </a:endParaRPr>
          </a:p>
        </p:txBody>
      </p:sp>
      <p:sp>
        <p:nvSpPr>
          <p:cNvPr id="7" name="標題 6"/>
          <p:cNvSpPr>
            <a:spLocks noGrp="1"/>
          </p:cNvSpPr>
          <p:nvPr>
            <p:ph type="title"/>
          </p:nvPr>
        </p:nvSpPr>
        <p:spPr/>
        <p:txBody>
          <a:bodyPr/>
          <a:lstStyle/>
          <a:p>
            <a:endParaRPr lang="en-US"/>
          </a:p>
        </p:txBody>
      </p:sp>
    </p:spTree>
    <p:extLst>
      <p:ext uri="{BB962C8B-B14F-4D97-AF65-F5344CB8AC3E}">
        <p14:creationId xmlns:p14="http://schemas.microsoft.com/office/powerpoint/2010/main" val="167315494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 a microservices architecture, achieve atomicity by using only local transactions to publish events"/>
          <p:cNvPicPr>
            <a:picLocks noChangeAspect="1" noChangeArrowheads="1"/>
          </p:cNvPicPr>
          <p:nvPr/>
        </p:nvPicPr>
        <p:blipFill rotWithShape="1">
          <a:blip r:embed="rId3">
            <a:extLst>
              <a:ext uri="{28A0092B-C50C-407E-A947-70E740481C1C}">
                <a14:useLocalDpi xmlns:a14="http://schemas.microsoft.com/office/drawing/2010/main" val="0"/>
              </a:ext>
            </a:extLst>
          </a:blip>
          <a:srcRect b="27529"/>
          <a:stretch/>
        </p:blipFill>
        <p:spPr bwMode="auto">
          <a:xfrm>
            <a:off x="379095" y="530860"/>
            <a:ext cx="11402963" cy="5151120"/>
          </a:xfrm>
          <a:prstGeom prst="rect">
            <a:avLst/>
          </a:prstGeom>
          <a:noFill/>
          <a:extLst>
            <a:ext uri="{909E8E84-426E-40DD-AFC4-6F175D3DCCD1}">
              <a14:hiddenFill xmlns:a14="http://schemas.microsoft.com/office/drawing/2010/main">
                <a:solidFill>
                  <a:srgbClr val="FFFFFF"/>
                </a:solidFill>
              </a14:hiddenFill>
            </a:ext>
          </a:extLst>
        </p:spPr>
      </p:pic>
      <p:sp>
        <p:nvSpPr>
          <p:cNvPr id="6" name="圓角矩形 5"/>
          <p:cNvSpPr/>
          <p:nvPr/>
        </p:nvSpPr>
        <p:spPr bwMode="auto">
          <a:xfrm>
            <a:off x="581025" y="2362200"/>
            <a:ext cx="7877175" cy="3319780"/>
          </a:xfrm>
          <a:prstGeom prst="roundRect">
            <a:avLst>
              <a:gd name="adj" fmla="val 8633"/>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圓角矩形圖說文字 7"/>
          <p:cNvSpPr/>
          <p:nvPr/>
        </p:nvSpPr>
        <p:spPr bwMode="auto">
          <a:xfrm>
            <a:off x="8291328" y="4300855"/>
            <a:ext cx="3692659" cy="1699895"/>
          </a:xfrm>
          <a:prstGeom prst="wedgeRoundRectCallout">
            <a:avLst>
              <a:gd name="adj1" fmla="val -55579"/>
              <a:gd name="adj2" fmla="val -30603"/>
              <a:gd name="adj3" fmla="val 16667"/>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zh-TW" altLang="en-US" sz="2400" dirty="0" smtClean="0">
                <a:solidFill>
                  <a:schemeClr val="tx1"/>
                </a:solidFill>
                <a:ea typeface="Segoe UI" pitchFamily="34" charset="0"/>
                <a:cs typeface="Segoe UI" pitchFamily="34" charset="0"/>
              </a:rPr>
              <a:t>藉由 </a:t>
            </a:r>
            <a:r>
              <a:rPr lang="en-US" altLang="zh-TW" sz="2400" dirty="0" smtClean="0">
                <a:solidFill>
                  <a:schemeClr val="tx1"/>
                </a:solidFill>
                <a:ea typeface="Segoe UI" pitchFamily="34" charset="0"/>
                <a:cs typeface="Segoe UI" pitchFamily="34" charset="0"/>
              </a:rPr>
              <a:t>local transaction, </a:t>
            </a:r>
            <a:r>
              <a:rPr lang="zh-TW" altLang="en-US" sz="2400" dirty="0" smtClean="0">
                <a:solidFill>
                  <a:schemeClr val="tx1"/>
                </a:solidFill>
                <a:ea typeface="Segoe UI" pitchFamily="34" charset="0"/>
                <a:cs typeface="Segoe UI" pitchFamily="34" charset="0"/>
              </a:rPr>
              <a:t>來確保 </a:t>
            </a:r>
            <a:r>
              <a:rPr lang="en-US" altLang="zh-TW" sz="2400" dirty="0" smtClean="0">
                <a:solidFill>
                  <a:schemeClr val="tx1"/>
                </a:solidFill>
                <a:ea typeface="Segoe UI" pitchFamily="34" charset="0"/>
                <a:cs typeface="Segoe UI" pitchFamily="34" charset="0"/>
              </a:rPr>
              <a:t>“</a:t>
            </a:r>
            <a:r>
              <a:rPr lang="zh-TW" altLang="en-US" sz="2400" dirty="0" smtClean="0">
                <a:solidFill>
                  <a:schemeClr val="tx1"/>
                </a:solidFill>
                <a:ea typeface="Segoe UI" pitchFamily="34" charset="0"/>
                <a:cs typeface="Segoe UI" pitchFamily="34" charset="0"/>
              </a:rPr>
              <a:t>訂單的處理</a:t>
            </a:r>
            <a:r>
              <a:rPr lang="en-US" altLang="zh-TW" sz="2400" dirty="0" smtClean="0">
                <a:solidFill>
                  <a:schemeClr val="tx1"/>
                </a:solidFill>
                <a:ea typeface="Segoe UI" pitchFamily="34" charset="0"/>
                <a:cs typeface="Segoe UI" pitchFamily="34" charset="0"/>
              </a:rPr>
              <a:t>”</a:t>
            </a:r>
            <a:r>
              <a:rPr lang="zh-TW" altLang="en-US" sz="2400" dirty="0" smtClean="0">
                <a:solidFill>
                  <a:schemeClr val="tx1"/>
                </a:solidFill>
                <a:ea typeface="Segoe UI" pitchFamily="34" charset="0"/>
                <a:cs typeface="Segoe UI" pitchFamily="34" charset="0"/>
              </a:rPr>
              <a:t> 與 </a:t>
            </a:r>
            <a:r>
              <a:rPr lang="en-US" altLang="zh-TW" sz="2400" dirty="0" smtClean="0">
                <a:solidFill>
                  <a:schemeClr val="tx1"/>
                </a:solidFill>
                <a:ea typeface="Segoe UI" pitchFamily="34" charset="0"/>
                <a:cs typeface="Segoe UI" pitchFamily="34" charset="0"/>
              </a:rPr>
              <a:t>”</a:t>
            </a:r>
            <a:r>
              <a:rPr lang="zh-TW" altLang="en-US" sz="2400" dirty="0" smtClean="0">
                <a:solidFill>
                  <a:schemeClr val="tx1"/>
                </a:solidFill>
                <a:ea typeface="Segoe UI" pitchFamily="34" charset="0"/>
                <a:cs typeface="Segoe UI" pitchFamily="34" charset="0"/>
              </a:rPr>
              <a:t>事件的發布</a:t>
            </a:r>
            <a:r>
              <a:rPr lang="en-US" altLang="zh-TW" sz="2400" dirty="0" smtClean="0">
                <a:solidFill>
                  <a:schemeClr val="tx1"/>
                </a:solidFill>
                <a:ea typeface="Segoe UI" pitchFamily="34" charset="0"/>
                <a:cs typeface="Segoe UI" pitchFamily="34" charset="0"/>
              </a:rPr>
              <a:t>”</a:t>
            </a:r>
            <a:r>
              <a:rPr lang="zh-TW" altLang="en-US" sz="2400" dirty="0" smtClean="0">
                <a:solidFill>
                  <a:schemeClr val="tx1"/>
                </a:solidFill>
                <a:ea typeface="Segoe UI" pitchFamily="34" charset="0"/>
                <a:cs typeface="Segoe UI" pitchFamily="34" charset="0"/>
              </a:rPr>
              <a:t> 之間的一致性。</a:t>
            </a:r>
            <a:endParaRPr lang="en-US" sz="2400" dirty="0" smtClean="0">
              <a:solidFill>
                <a:schemeClr val="tx1"/>
              </a:solidFill>
              <a:ea typeface="Segoe UI" pitchFamily="34" charset="0"/>
              <a:cs typeface="Segoe UI" pitchFamily="34" charset="0"/>
            </a:endParaRPr>
          </a:p>
        </p:txBody>
      </p:sp>
      <p:sp>
        <p:nvSpPr>
          <p:cNvPr id="10" name="標題 9"/>
          <p:cNvSpPr>
            <a:spLocks noGrp="1"/>
          </p:cNvSpPr>
          <p:nvPr>
            <p:ph type="title"/>
          </p:nvPr>
        </p:nvSpPr>
        <p:spPr/>
        <p:txBody>
          <a:bodyPr/>
          <a:lstStyle/>
          <a:p>
            <a:endParaRPr lang="en-US"/>
          </a:p>
        </p:txBody>
      </p:sp>
    </p:spTree>
    <p:extLst>
      <p:ext uri="{BB962C8B-B14F-4D97-AF65-F5344CB8AC3E}">
        <p14:creationId xmlns:p14="http://schemas.microsoft.com/office/powerpoint/2010/main" val="3379155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n a microservices architecture, achieve atomicity by mining the transaction log for events"/>
          <p:cNvPicPr>
            <a:picLocks noChangeAspect="1" noChangeArrowheads="1"/>
          </p:cNvPicPr>
          <p:nvPr/>
        </p:nvPicPr>
        <p:blipFill rotWithShape="1">
          <a:blip r:embed="rId3">
            <a:extLst>
              <a:ext uri="{28A0092B-C50C-407E-A947-70E740481C1C}">
                <a14:useLocalDpi xmlns:a14="http://schemas.microsoft.com/office/drawing/2010/main" val="0"/>
              </a:ext>
            </a:extLst>
          </a:blip>
          <a:srcRect b="25879"/>
          <a:stretch/>
        </p:blipFill>
        <p:spPr bwMode="auto">
          <a:xfrm>
            <a:off x="1263015" y="466602"/>
            <a:ext cx="10217785" cy="567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2659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 a microservices architecture, achieve atomicity with event sourc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31" y="1114426"/>
            <a:ext cx="11602419" cy="484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34872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微服務是什麼</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0172260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68047" y="2084172"/>
            <a:ext cx="11354714" cy="1162178"/>
          </a:xfrm>
        </p:spPr>
        <p:txBody>
          <a:bodyPr/>
          <a:lstStyle/>
          <a:p>
            <a:r>
              <a:rPr lang="zh-TW" altLang="en-US" dirty="0" smtClean="0"/>
              <a:t>水平切割</a:t>
            </a:r>
            <a:r>
              <a:rPr lang="en-US" altLang="zh-TW" dirty="0" smtClean="0"/>
              <a:t>:</a:t>
            </a:r>
            <a:r>
              <a:rPr lang="zh-TW" altLang="en-US" dirty="0" smtClean="0"/>
              <a:t> </a:t>
            </a:r>
            <a:r>
              <a:rPr lang="en-US" altLang="zh-TW" dirty="0" smtClean="0"/>
              <a:t>Data </a:t>
            </a:r>
            <a:r>
              <a:rPr lang="en-US" altLang="zh-TW" dirty="0" smtClean="0"/>
              <a:t>Shard</a:t>
            </a:r>
            <a:endParaRPr lang="en-US" dirty="0"/>
          </a:p>
        </p:txBody>
      </p:sp>
    </p:spTree>
    <p:extLst>
      <p:ext uri="{BB962C8B-B14F-4D97-AF65-F5344CB8AC3E}">
        <p14:creationId xmlns:p14="http://schemas.microsoft.com/office/powerpoint/2010/main" val="102610999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4745915"/>
          </a:xfrm>
        </p:spPr>
        <p:txBody>
          <a:bodyPr/>
          <a:lstStyle/>
          <a:p>
            <a:r>
              <a:rPr lang="zh-TW" altLang="en-US" sz="3600" dirty="0" smtClean="0"/>
              <a:t>資料需要能隨著服務的 </a:t>
            </a:r>
            <a:r>
              <a:rPr lang="en-US" altLang="zh-TW" sz="3600" dirty="0" smtClean="0"/>
              <a:t>Scale-Out</a:t>
            </a:r>
            <a:r>
              <a:rPr lang="zh-TW" altLang="en-US" sz="3600" dirty="0" smtClean="0"/>
              <a:t> 而能隨之擴張。</a:t>
            </a:r>
            <a:endParaRPr lang="en-US" altLang="zh-TW" sz="3600" dirty="0" smtClean="0"/>
          </a:p>
          <a:p>
            <a:endParaRPr lang="en-US" altLang="zh-TW" sz="2000" dirty="0" smtClean="0"/>
          </a:p>
          <a:p>
            <a:r>
              <a:rPr lang="zh-TW" altLang="en-US" sz="3600" dirty="0" smtClean="0"/>
              <a:t>目的</a:t>
            </a:r>
            <a:r>
              <a:rPr lang="en-US" altLang="zh-TW" sz="3600" dirty="0" smtClean="0"/>
              <a:t>:</a:t>
            </a:r>
            <a:r>
              <a:rPr lang="zh-TW" altLang="en-US" sz="3600" dirty="0" smtClean="0"/>
              <a:t> </a:t>
            </a:r>
            <a:r>
              <a:rPr lang="en-US" altLang="zh-TW" sz="3600" dirty="0" smtClean="0">
                <a:solidFill>
                  <a:srgbClr val="FF0000"/>
                </a:solidFill>
              </a:rPr>
              <a:t>Scale-Out</a:t>
            </a:r>
            <a:endParaRPr lang="en-US" altLang="zh-TW" sz="3600" dirty="0" smtClean="0">
              <a:solidFill>
                <a:srgbClr val="FF0000"/>
              </a:solidFill>
            </a:endParaRPr>
          </a:p>
          <a:p>
            <a:pPr lvl="1"/>
            <a:r>
              <a:rPr lang="zh-TW" altLang="en-US" sz="2000" dirty="0"/>
              <a:t>降低資料筆數增加，帶來的效能遞減 </a:t>
            </a:r>
            <a:r>
              <a:rPr lang="en-US" altLang="zh-TW" sz="2000" dirty="0"/>
              <a:t>(ex: index, table scan, … </a:t>
            </a:r>
            <a:r>
              <a:rPr lang="en-US" altLang="zh-TW" sz="2000" dirty="0" err="1"/>
              <a:t>etc</a:t>
            </a:r>
            <a:r>
              <a:rPr lang="en-US" altLang="zh-TW" sz="2000" dirty="0"/>
              <a:t>)</a:t>
            </a:r>
          </a:p>
          <a:p>
            <a:pPr lvl="1"/>
            <a:r>
              <a:rPr lang="zh-TW" altLang="en-US" sz="2000" dirty="0"/>
              <a:t>降低單一資料庫面臨的儲存空間上限，</a:t>
            </a:r>
            <a:r>
              <a:rPr lang="en-US" altLang="zh-TW" sz="2000" dirty="0"/>
              <a:t>IO</a:t>
            </a:r>
            <a:r>
              <a:rPr lang="zh-TW" altLang="en-US" sz="2000" dirty="0"/>
              <a:t>能力的上限，運算能力的</a:t>
            </a:r>
            <a:r>
              <a:rPr lang="zh-TW" altLang="en-US" sz="2000" dirty="0" smtClean="0"/>
              <a:t>上限</a:t>
            </a:r>
            <a:endParaRPr lang="en-US" altLang="zh-TW" sz="2000" dirty="0" smtClean="0"/>
          </a:p>
          <a:p>
            <a:pPr lvl="1"/>
            <a:endParaRPr lang="en-US" altLang="zh-TW" sz="3600" dirty="0" smtClean="0"/>
          </a:p>
          <a:p>
            <a:r>
              <a:rPr lang="zh-TW" altLang="en-US" sz="3600" dirty="0" smtClean="0"/>
              <a:t>挑戰</a:t>
            </a:r>
            <a:r>
              <a:rPr lang="en-US" altLang="zh-TW" sz="3600" dirty="0" smtClean="0"/>
              <a:t>:</a:t>
            </a:r>
            <a:r>
              <a:rPr lang="zh-TW" altLang="en-US" sz="3600" dirty="0" smtClean="0"/>
              <a:t> 資料儲存管理，分散式查詢</a:t>
            </a:r>
            <a:r>
              <a:rPr lang="zh-TW" altLang="en-US" sz="3600" dirty="0" smtClean="0"/>
              <a:t>最佳化。</a:t>
            </a:r>
            <a:endParaRPr lang="en-US" altLang="zh-TW" sz="3600" dirty="0" smtClean="0"/>
          </a:p>
          <a:p>
            <a:endParaRPr lang="en-US" sz="3600" dirty="0"/>
          </a:p>
          <a:p>
            <a:r>
              <a:rPr lang="zh-TW" altLang="en-US" sz="3600" dirty="0" smtClean="0"/>
              <a:t>方式</a:t>
            </a:r>
            <a:r>
              <a:rPr lang="en-US" altLang="zh-TW" sz="3600" dirty="0" smtClean="0"/>
              <a:t>:</a:t>
            </a:r>
            <a:r>
              <a:rPr lang="zh-TW" altLang="en-US" sz="3600" dirty="0" smtClean="0"/>
              <a:t> </a:t>
            </a:r>
            <a:r>
              <a:rPr lang="en-US" altLang="zh-TW" sz="3600" dirty="0" smtClean="0"/>
              <a:t>Data Shard Manager, Separate Read /</a:t>
            </a:r>
            <a:r>
              <a:rPr lang="zh-TW" altLang="en-US" sz="3600" dirty="0" smtClean="0"/>
              <a:t> </a:t>
            </a:r>
            <a:r>
              <a:rPr lang="en-US" altLang="zh-TW" sz="3600" dirty="0" smtClean="0"/>
              <a:t>Write</a:t>
            </a:r>
            <a:endParaRPr lang="en-US" sz="3600" dirty="0"/>
          </a:p>
        </p:txBody>
      </p:sp>
      <p:sp>
        <p:nvSpPr>
          <p:cNvPr id="3" name="標題 2"/>
          <p:cNvSpPr>
            <a:spLocks noGrp="1"/>
          </p:cNvSpPr>
          <p:nvPr>
            <p:ph type="title"/>
          </p:nvPr>
        </p:nvSpPr>
        <p:spPr/>
        <p:txBody>
          <a:bodyPr/>
          <a:lstStyle/>
          <a:p>
            <a:r>
              <a:rPr lang="zh-TW" altLang="en-US" dirty="0" smtClean="0"/>
              <a:t>為何我需要切割資料庫</a:t>
            </a:r>
            <a:r>
              <a:rPr lang="en-US" altLang="zh-TW" dirty="0" smtClean="0"/>
              <a:t>? (</a:t>
            </a:r>
            <a:r>
              <a:rPr lang="zh-TW" altLang="en-US" dirty="0" smtClean="0"/>
              <a:t>水</a:t>
            </a:r>
            <a:r>
              <a:rPr lang="zh-TW" altLang="en-US" dirty="0"/>
              <a:t>平</a:t>
            </a:r>
            <a:r>
              <a:rPr lang="zh-TW" altLang="en-US" dirty="0" smtClean="0"/>
              <a:t>切割</a:t>
            </a:r>
            <a:r>
              <a:rPr lang="en-US" altLang="zh-TW" dirty="0" smtClean="0"/>
              <a:t>)</a:t>
            </a:r>
            <a:endParaRPr lang="en-US" dirty="0"/>
          </a:p>
        </p:txBody>
      </p:sp>
    </p:spTree>
    <p:extLst>
      <p:ext uri="{BB962C8B-B14F-4D97-AF65-F5344CB8AC3E}">
        <p14:creationId xmlns:p14="http://schemas.microsoft.com/office/powerpoint/2010/main" val="9870661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69239" y="1189177"/>
            <a:ext cx="11653523" cy="4842801"/>
          </a:xfrm>
        </p:spPr>
        <p:txBody>
          <a:bodyPr/>
          <a:lstStyle/>
          <a:p>
            <a:r>
              <a:rPr lang="en-US" dirty="0" smtClean="0"/>
              <a:t>MSDN: </a:t>
            </a:r>
            <a:r>
              <a:rPr lang="en-US" dirty="0" err="1" smtClean="0"/>
              <a:t>Sharding</a:t>
            </a:r>
            <a:r>
              <a:rPr lang="en-US" dirty="0"/>
              <a:t> </a:t>
            </a:r>
            <a:r>
              <a:rPr lang="en-US" dirty="0" smtClean="0"/>
              <a:t>Patterns</a:t>
            </a:r>
          </a:p>
          <a:p>
            <a:pPr lvl="2"/>
            <a:r>
              <a:rPr lang="en-US" dirty="0" smtClean="0">
                <a:hlinkClick r:id="rId2"/>
              </a:rPr>
              <a:t>https</a:t>
            </a:r>
            <a:r>
              <a:rPr lang="en-US" dirty="0">
                <a:hlinkClick r:id="rId2"/>
              </a:rPr>
              <a:t>://</a:t>
            </a:r>
            <a:r>
              <a:rPr lang="en-US" dirty="0" smtClean="0">
                <a:hlinkClick r:id="rId2"/>
              </a:rPr>
              <a:t>docs.microsoft.com/en-us/azure/architecture/patterns/sharding</a:t>
            </a:r>
            <a:endParaRPr lang="en-US" dirty="0" smtClean="0"/>
          </a:p>
          <a:p>
            <a:endParaRPr lang="en-US" dirty="0" smtClean="0"/>
          </a:p>
          <a:p>
            <a:r>
              <a:rPr lang="en-US" dirty="0" smtClean="0"/>
              <a:t>The Hardest Part about </a:t>
            </a:r>
            <a:r>
              <a:rPr lang="en-US" dirty="0" err="1" smtClean="0"/>
              <a:t>microservice</a:t>
            </a:r>
            <a:r>
              <a:rPr lang="en-US" dirty="0" smtClean="0"/>
              <a:t>: </a:t>
            </a:r>
            <a:r>
              <a:rPr lang="en-US" dirty="0"/>
              <a:t>your </a:t>
            </a:r>
            <a:r>
              <a:rPr lang="en-US" dirty="0" smtClean="0"/>
              <a:t>data</a:t>
            </a:r>
          </a:p>
          <a:p>
            <a:pPr lvl="2"/>
            <a:r>
              <a:rPr lang="en-US" dirty="0" smtClean="0">
                <a:hlinkClick r:id="rId3"/>
              </a:rPr>
              <a:t>http</a:t>
            </a:r>
            <a:r>
              <a:rPr lang="en-US" dirty="0">
                <a:hlinkClick r:id="rId3"/>
              </a:rPr>
              <a:t>://blog.christianposta.com/microservices/the-hardest-part-about-microservices-data</a:t>
            </a:r>
            <a:r>
              <a:rPr lang="en-US" dirty="0" smtClean="0">
                <a:hlinkClick r:id="rId3"/>
              </a:rPr>
              <a:t>/</a:t>
            </a:r>
            <a:endParaRPr lang="en-US" dirty="0" smtClean="0"/>
          </a:p>
          <a:p>
            <a:endParaRPr lang="en-US" dirty="0" smtClean="0"/>
          </a:p>
          <a:p>
            <a:r>
              <a:rPr lang="en-US" dirty="0"/>
              <a:t>Considerations for Selecting Shard </a:t>
            </a:r>
            <a:r>
              <a:rPr lang="en-US" dirty="0" smtClean="0"/>
              <a:t>Keys</a:t>
            </a:r>
            <a:endParaRPr lang="en-US" altLang="zh-TW" dirty="0" smtClean="0"/>
          </a:p>
          <a:p>
            <a:pPr lvl="1"/>
            <a:r>
              <a:rPr lang="en-US" dirty="0">
                <a:hlinkClick r:id="rId4"/>
              </a:rPr>
              <a:t>https://</a:t>
            </a:r>
            <a:r>
              <a:rPr lang="en-US" dirty="0" smtClean="0">
                <a:hlinkClick r:id="rId4"/>
              </a:rPr>
              <a:t>docs.mongodb.com/v3.0/tutorial/choose-a-shard-key</a:t>
            </a:r>
            <a:endParaRPr lang="en-US" dirty="0" smtClean="0"/>
          </a:p>
          <a:p>
            <a:pPr lvl="1"/>
            <a:endParaRPr lang="en-US" dirty="0"/>
          </a:p>
        </p:txBody>
      </p:sp>
      <p:sp>
        <p:nvSpPr>
          <p:cNvPr id="3" name="標題 2"/>
          <p:cNvSpPr>
            <a:spLocks noGrp="1"/>
          </p:cNvSpPr>
          <p:nvPr>
            <p:ph type="title"/>
          </p:nvPr>
        </p:nvSpPr>
        <p:spPr/>
        <p:txBody>
          <a:bodyPr/>
          <a:lstStyle/>
          <a:p>
            <a:r>
              <a:rPr lang="zh-TW" altLang="en-US" dirty="0" smtClean="0"/>
              <a:t>參考資訊</a:t>
            </a:r>
            <a:endParaRPr lang="en-US" dirty="0"/>
          </a:p>
        </p:txBody>
      </p:sp>
    </p:spTree>
    <p:extLst>
      <p:ext uri="{BB962C8B-B14F-4D97-AF65-F5344CB8AC3E}">
        <p14:creationId xmlns:p14="http://schemas.microsoft.com/office/powerpoint/2010/main" val="68498938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pic>
        <p:nvPicPr>
          <p:cNvPr id="2050" name="Picture 2" descr="「data shard」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158" y="210630"/>
            <a:ext cx="8376747" cy="586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13378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p:cNvSpPr>
            <a:spLocks noGrp="1"/>
          </p:cNvSpPr>
          <p:nvPr>
            <p:ph type="body" sz="quarter" idx="10"/>
          </p:nvPr>
        </p:nvSpPr>
        <p:spPr>
          <a:xfrm>
            <a:off x="269239" y="1189176"/>
            <a:ext cx="11653523" cy="4593183"/>
          </a:xfrm>
        </p:spPr>
        <p:txBody>
          <a:bodyPr/>
          <a:lstStyle/>
          <a:p>
            <a:r>
              <a:rPr lang="en-US" b="1" dirty="0"/>
              <a:t>Create a Shard Key that is </a:t>
            </a:r>
            <a:r>
              <a:rPr lang="en-US" b="1" dirty="0">
                <a:solidFill>
                  <a:srgbClr val="FF0000"/>
                </a:solidFill>
              </a:rPr>
              <a:t>Easily </a:t>
            </a:r>
            <a:r>
              <a:rPr lang="en-US" b="1" dirty="0" smtClean="0">
                <a:solidFill>
                  <a:srgbClr val="FF0000"/>
                </a:solidFill>
              </a:rPr>
              <a:t>Divisible</a:t>
            </a:r>
          </a:p>
          <a:p>
            <a:pPr lvl="1"/>
            <a:endParaRPr lang="en-US" b="1" dirty="0"/>
          </a:p>
          <a:p>
            <a:r>
              <a:rPr lang="en-US" b="1" dirty="0"/>
              <a:t>Create a Shard Key that has High Degree of </a:t>
            </a:r>
            <a:r>
              <a:rPr lang="en-US" b="1" dirty="0" smtClean="0">
                <a:solidFill>
                  <a:srgbClr val="FF0000"/>
                </a:solidFill>
              </a:rPr>
              <a:t>Randomness</a:t>
            </a:r>
          </a:p>
          <a:p>
            <a:pPr lvl="1"/>
            <a:endParaRPr lang="en-US" b="1" dirty="0"/>
          </a:p>
          <a:p>
            <a:r>
              <a:rPr lang="en-US" b="1" dirty="0"/>
              <a:t>Create a Shard Key that Targets a Single </a:t>
            </a:r>
            <a:r>
              <a:rPr lang="en-US" b="1" dirty="0" smtClean="0"/>
              <a:t>Shard</a:t>
            </a:r>
          </a:p>
          <a:p>
            <a:pPr lvl="1"/>
            <a:endParaRPr lang="en-US" b="1" dirty="0"/>
          </a:p>
          <a:p>
            <a:r>
              <a:rPr lang="en-US" b="1" dirty="0"/>
              <a:t>Shard Using a Compound Shard Key</a:t>
            </a:r>
          </a:p>
          <a:p>
            <a:endParaRPr lang="en-US" dirty="0" smtClean="0"/>
          </a:p>
          <a:p>
            <a:endParaRPr lang="en-US" dirty="0"/>
          </a:p>
          <a:p>
            <a:endParaRPr lang="en-US" dirty="0" smtClean="0"/>
          </a:p>
          <a:p>
            <a:r>
              <a:rPr lang="en-US" dirty="0" smtClean="0"/>
              <a:t>Lookup</a:t>
            </a:r>
            <a:endParaRPr lang="en-US" dirty="0" smtClean="0"/>
          </a:p>
          <a:p>
            <a:r>
              <a:rPr lang="en-US" dirty="0" smtClean="0"/>
              <a:t>Range</a:t>
            </a:r>
          </a:p>
          <a:p>
            <a:r>
              <a:rPr lang="en-US" dirty="0" smtClean="0"/>
              <a:t>Hash</a:t>
            </a:r>
            <a:endParaRPr lang="en-US" dirty="0"/>
          </a:p>
        </p:txBody>
      </p:sp>
      <p:sp>
        <p:nvSpPr>
          <p:cNvPr id="6" name="標題 5"/>
          <p:cNvSpPr>
            <a:spLocks noGrp="1"/>
          </p:cNvSpPr>
          <p:nvPr>
            <p:ph type="title"/>
          </p:nvPr>
        </p:nvSpPr>
        <p:spPr/>
        <p:txBody>
          <a:bodyPr/>
          <a:lstStyle/>
          <a:p>
            <a:r>
              <a:rPr lang="en-US" dirty="0"/>
              <a:t>Considerations for Selecting Shard Keys</a:t>
            </a:r>
            <a:br>
              <a:rPr lang="en-US" dirty="0"/>
            </a:br>
            <a:endParaRPr lang="en-US" dirty="0"/>
          </a:p>
        </p:txBody>
      </p:sp>
      <p:sp>
        <p:nvSpPr>
          <p:cNvPr id="2" name="矩形 1"/>
          <p:cNvSpPr/>
          <p:nvPr/>
        </p:nvSpPr>
        <p:spPr>
          <a:xfrm>
            <a:off x="0" y="5782360"/>
            <a:ext cx="9144000" cy="369332"/>
          </a:xfrm>
          <a:prstGeom prst="rect">
            <a:avLst/>
          </a:prstGeom>
        </p:spPr>
        <p:txBody>
          <a:bodyPr wrap="square">
            <a:spAutoFit/>
          </a:bodyPr>
          <a:lstStyle/>
          <a:p>
            <a:r>
              <a:rPr lang="en-US" dirty="0"/>
              <a:t>https://docs.mongodb.com/v3.0/tutorial/choose-a-shard-key/</a:t>
            </a:r>
          </a:p>
        </p:txBody>
      </p:sp>
    </p:spTree>
    <p:extLst>
      <p:ext uri="{BB962C8B-B14F-4D97-AF65-F5344CB8AC3E}">
        <p14:creationId xmlns:p14="http://schemas.microsoft.com/office/powerpoint/2010/main" val="283692809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69239" y="1189177"/>
            <a:ext cx="11653523" cy="4977966"/>
          </a:xfrm>
        </p:spPr>
        <p:txBody>
          <a:bodyPr/>
          <a:lstStyle/>
          <a:p>
            <a:r>
              <a:rPr lang="en-US" sz="3600" b="1" dirty="0"/>
              <a:t>The Lookup </a:t>
            </a:r>
            <a:r>
              <a:rPr lang="en-US" sz="3600" b="1" dirty="0" smtClean="0"/>
              <a:t>strategy</a:t>
            </a:r>
          </a:p>
          <a:p>
            <a:pPr lvl="1"/>
            <a:r>
              <a:rPr lang="en-US" sz="2000" dirty="0"/>
              <a:t>In this strategy the </a:t>
            </a:r>
            <a:r>
              <a:rPr lang="en-US" sz="2000" dirty="0" err="1"/>
              <a:t>sharding</a:t>
            </a:r>
            <a:r>
              <a:rPr lang="en-US" sz="2000" dirty="0"/>
              <a:t> logic implements a map that routes a request for data to the shard that contains that data using the shard key</a:t>
            </a:r>
            <a:r>
              <a:rPr lang="en-US" sz="2000" dirty="0" smtClean="0"/>
              <a:t>.</a:t>
            </a:r>
          </a:p>
          <a:p>
            <a:r>
              <a:rPr lang="en-US" sz="3600" b="1" dirty="0" smtClean="0"/>
              <a:t>The </a:t>
            </a:r>
            <a:r>
              <a:rPr lang="en-US" sz="3600" b="1" dirty="0"/>
              <a:t>Range </a:t>
            </a:r>
            <a:r>
              <a:rPr lang="en-US" sz="3600" b="1" dirty="0" smtClean="0"/>
              <a:t>strategy</a:t>
            </a:r>
          </a:p>
          <a:p>
            <a:pPr lvl="1"/>
            <a:r>
              <a:rPr lang="en-US" sz="2000" dirty="0" smtClean="0"/>
              <a:t>This strategy groups related items together in the same shard, and orders them by shard key—the shard keys are sequential. It's useful for applications that frequently retrieve sets of items using range queries</a:t>
            </a:r>
            <a:endParaRPr lang="en-US" sz="2000" b="1" dirty="0" smtClean="0"/>
          </a:p>
          <a:p>
            <a:r>
              <a:rPr lang="en-US" sz="3600" b="1" dirty="0" smtClean="0"/>
              <a:t>The </a:t>
            </a:r>
            <a:r>
              <a:rPr lang="en-US" sz="3600" b="1" dirty="0"/>
              <a:t>Hash </a:t>
            </a:r>
            <a:r>
              <a:rPr lang="en-US" sz="3600" b="1" dirty="0" smtClean="0"/>
              <a:t>strategy</a:t>
            </a:r>
          </a:p>
          <a:p>
            <a:pPr lvl="1"/>
            <a:r>
              <a:rPr lang="en-US" sz="2000" dirty="0"/>
              <a:t>The purpose of this strategy is to reduce the chance of hotspots (shards that receive a disproportionate amount of load). It distributes the data across the shards in a way that achieves a balance between the size of each shard and the average load that each shard will encounter.</a:t>
            </a:r>
            <a:endParaRPr lang="en-US" sz="2000" b="1" dirty="0"/>
          </a:p>
          <a:p>
            <a:pPr lvl="1"/>
            <a:endParaRPr lang="en-US" sz="2000" dirty="0"/>
          </a:p>
        </p:txBody>
      </p:sp>
      <p:sp>
        <p:nvSpPr>
          <p:cNvPr id="3" name="標題 2"/>
          <p:cNvSpPr>
            <a:spLocks noGrp="1"/>
          </p:cNvSpPr>
          <p:nvPr>
            <p:ph type="title"/>
          </p:nvPr>
        </p:nvSpPr>
        <p:spPr/>
        <p:txBody>
          <a:bodyPr/>
          <a:lstStyle/>
          <a:p>
            <a:r>
              <a:rPr lang="en-US" dirty="0"/>
              <a:t>Sharding</a:t>
            </a:r>
            <a:r>
              <a:rPr lang="en-US" dirty="0"/>
              <a:t> strategies</a:t>
            </a:r>
            <a:br>
              <a:rPr lang="en-US" dirty="0"/>
            </a:br>
            <a:endParaRPr lang="en-US" dirty="0"/>
          </a:p>
        </p:txBody>
      </p:sp>
    </p:spTree>
    <p:extLst>
      <p:ext uri="{BB962C8B-B14F-4D97-AF65-F5344CB8AC3E}">
        <p14:creationId xmlns:p14="http://schemas.microsoft.com/office/powerpoint/2010/main" val="306685003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r>
              <a:rPr lang="en-US" sz="4800" b="1" dirty="0"/>
              <a:t>The Lookup strategy</a:t>
            </a:r>
            <a:br>
              <a:rPr lang="en-US" sz="4800" b="1" dirty="0"/>
            </a:br>
            <a:endParaRPr lang="en-US" dirty="0"/>
          </a:p>
        </p:txBody>
      </p:sp>
      <p:pic>
        <p:nvPicPr>
          <p:cNvPr id="5" name="圖片 4"/>
          <p:cNvPicPr>
            <a:picLocks noChangeAspect="1"/>
          </p:cNvPicPr>
          <p:nvPr/>
        </p:nvPicPr>
        <p:blipFill>
          <a:blip r:embed="rId2"/>
          <a:stretch>
            <a:fillRect/>
          </a:stretch>
        </p:blipFill>
        <p:spPr>
          <a:xfrm>
            <a:off x="2381250" y="1219200"/>
            <a:ext cx="7429500" cy="4419600"/>
          </a:xfrm>
          <a:prstGeom prst="rect">
            <a:avLst/>
          </a:prstGeom>
        </p:spPr>
      </p:pic>
    </p:spTree>
    <p:extLst>
      <p:ext uri="{BB962C8B-B14F-4D97-AF65-F5344CB8AC3E}">
        <p14:creationId xmlns:p14="http://schemas.microsoft.com/office/powerpoint/2010/main" val="22676290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r>
              <a:rPr lang="en-US" sz="4800" b="1" dirty="0"/>
              <a:t>The Range </a:t>
            </a:r>
            <a:r>
              <a:rPr lang="en-US" sz="4800" b="1" dirty="0" smtClean="0"/>
              <a:t>strategy</a:t>
            </a:r>
            <a:endParaRPr lang="en-US" dirty="0"/>
          </a:p>
        </p:txBody>
      </p:sp>
      <p:pic>
        <p:nvPicPr>
          <p:cNvPr id="5" name="圖片 4"/>
          <p:cNvPicPr>
            <a:picLocks noChangeAspect="1"/>
          </p:cNvPicPr>
          <p:nvPr/>
        </p:nvPicPr>
        <p:blipFill>
          <a:blip r:embed="rId2"/>
          <a:stretch>
            <a:fillRect/>
          </a:stretch>
        </p:blipFill>
        <p:spPr>
          <a:xfrm>
            <a:off x="2386012" y="985837"/>
            <a:ext cx="7419975" cy="4886325"/>
          </a:xfrm>
          <a:prstGeom prst="rect">
            <a:avLst/>
          </a:prstGeom>
        </p:spPr>
      </p:pic>
    </p:spTree>
    <p:extLst>
      <p:ext uri="{BB962C8B-B14F-4D97-AF65-F5344CB8AC3E}">
        <p14:creationId xmlns:p14="http://schemas.microsoft.com/office/powerpoint/2010/main" val="38772307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dirty="0"/>
          </a:p>
        </p:txBody>
      </p:sp>
      <p:sp>
        <p:nvSpPr>
          <p:cNvPr id="3" name="標題 2"/>
          <p:cNvSpPr>
            <a:spLocks noGrp="1"/>
          </p:cNvSpPr>
          <p:nvPr>
            <p:ph type="title"/>
          </p:nvPr>
        </p:nvSpPr>
        <p:spPr/>
        <p:txBody>
          <a:bodyPr/>
          <a:lstStyle/>
          <a:p>
            <a:r>
              <a:rPr lang="en-US" sz="4800" b="1" dirty="0"/>
              <a:t>The Hash </a:t>
            </a:r>
            <a:r>
              <a:rPr lang="en-US" sz="4800" b="1" dirty="0" smtClean="0"/>
              <a:t>strategy</a:t>
            </a:r>
            <a:endParaRPr lang="en-US" dirty="0"/>
          </a:p>
        </p:txBody>
      </p:sp>
      <p:pic>
        <p:nvPicPr>
          <p:cNvPr id="5" name="圖片 4"/>
          <p:cNvPicPr>
            <a:picLocks noChangeAspect="1"/>
          </p:cNvPicPr>
          <p:nvPr/>
        </p:nvPicPr>
        <p:blipFill>
          <a:blip r:embed="rId2"/>
          <a:stretch>
            <a:fillRect/>
          </a:stretch>
        </p:blipFill>
        <p:spPr>
          <a:xfrm>
            <a:off x="2562225" y="1443037"/>
            <a:ext cx="7067550" cy="3971925"/>
          </a:xfrm>
          <a:prstGeom prst="rect">
            <a:avLst/>
          </a:prstGeom>
        </p:spPr>
      </p:pic>
    </p:spTree>
    <p:extLst>
      <p:ext uri="{BB962C8B-B14F-4D97-AF65-F5344CB8AC3E}">
        <p14:creationId xmlns:p14="http://schemas.microsoft.com/office/powerpoint/2010/main" val="141113497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69239" y="2084186"/>
            <a:ext cx="5826761" cy="1162178"/>
          </a:xfrm>
        </p:spPr>
        <p:txBody>
          <a:bodyPr/>
          <a:lstStyle/>
          <a:p>
            <a:r>
              <a:rPr lang="en-US" altLang="zh-TW" dirty="0" smtClean="0"/>
              <a:t>Cast Study:</a:t>
            </a:r>
            <a:endParaRPr lang="en-US" dirty="0"/>
          </a:p>
        </p:txBody>
      </p:sp>
      <p:sp>
        <p:nvSpPr>
          <p:cNvPr id="5" name="文字版面配置區 4"/>
          <p:cNvSpPr>
            <a:spLocks noGrp="1"/>
          </p:cNvSpPr>
          <p:nvPr>
            <p:ph type="body" sz="quarter" idx="12"/>
          </p:nvPr>
        </p:nvSpPr>
        <p:spPr/>
        <p:txBody>
          <a:bodyPr/>
          <a:lstStyle/>
          <a:p>
            <a:r>
              <a:rPr lang="en-US" dirty="0" smtClean="0"/>
              <a:t>Shard Manager (C#)</a:t>
            </a:r>
            <a:endParaRPr lang="en-US" dirty="0"/>
          </a:p>
        </p:txBody>
      </p:sp>
    </p:spTree>
    <p:extLst>
      <p:ext uri="{BB962C8B-B14F-4D97-AF65-F5344CB8AC3E}">
        <p14:creationId xmlns:p14="http://schemas.microsoft.com/office/powerpoint/2010/main" val="406380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微服務的定義</a:t>
            </a:r>
          </a:p>
        </p:txBody>
      </p:sp>
      <p:sp>
        <p:nvSpPr>
          <p:cNvPr id="3" name="內容版面配置區 2"/>
          <p:cNvSpPr>
            <a:spLocks noGrp="1"/>
          </p:cNvSpPr>
          <p:nvPr>
            <p:ph idx="1"/>
          </p:nvPr>
        </p:nvSpPr>
        <p:spPr/>
        <p:txBody>
          <a:bodyPr>
            <a:noAutofit/>
          </a:bodyPr>
          <a:lstStyle/>
          <a:p>
            <a:pPr marL="0" indent="0">
              <a:buNone/>
            </a:pPr>
            <a:r>
              <a:rPr lang="zh-TW" altLang="en-US" sz="4000" b="1" i="1" dirty="0"/>
              <a:t>一群協同運作的小型自主服務 </a:t>
            </a:r>
            <a:r>
              <a:rPr lang="en-US" altLang="zh-TW" sz="4000" b="1" i="1" dirty="0"/>
              <a:t/>
            </a:r>
            <a:br>
              <a:rPr lang="en-US" altLang="zh-TW" sz="4000" b="1" i="1" dirty="0"/>
            </a:br>
            <a:r>
              <a:rPr lang="en-US" altLang="zh-TW" sz="4000" b="1" i="1" dirty="0"/>
              <a:t>(autonomous service</a:t>
            </a:r>
            <a:r>
              <a:rPr lang="en-US" altLang="zh-TW" sz="4000" b="1" i="1" dirty="0" smtClean="0"/>
              <a:t>)</a:t>
            </a:r>
            <a:endParaRPr lang="en-US" altLang="zh-TW" sz="4000" b="1" i="1" dirty="0"/>
          </a:p>
          <a:p>
            <a:pPr lvl="1">
              <a:buFont typeface="Wingdings" panose="05000000000000000000" pitchFamily="2" charset="2"/>
              <a:buChar char="l"/>
            </a:pPr>
            <a:endParaRPr lang="en-US" altLang="zh-TW" sz="2432" dirty="0" smtClean="0"/>
          </a:p>
          <a:p>
            <a:pPr lvl="1">
              <a:buFont typeface="Wingdings" panose="05000000000000000000" pitchFamily="2" charset="2"/>
              <a:buChar char="l"/>
            </a:pPr>
            <a:r>
              <a:rPr lang="zh-TW" altLang="en-US" sz="2432" dirty="0" smtClean="0"/>
              <a:t> </a:t>
            </a:r>
            <a:r>
              <a:rPr lang="zh-TW" altLang="en-US" sz="2432" dirty="0"/>
              <a:t>小巧，專注、 自主性</a:t>
            </a:r>
            <a:endParaRPr lang="en-US" altLang="zh-TW" sz="2432" dirty="0"/>
          </a:p>
          <a:p>
            <a:pPr lvl="1">
              <a:buFont typeface="Wingdings" panose="05000000000000000000" pitchFamily="2" charset="2"/>
              <a:buChar char="l"/>
            </a:pPr>
            <a:r>
              <a:rPr lang="zh-TW" altLang="en-US" sz="2432" dirty="0"/>
              <a:t> 組合性、最佳可替換性</a:t>
            </a:r>
            <a:endParaRPr lang="en-US" altLang="zh-TW" sz="2432" dirty="0"/>
          </a:p>
          <a:p>
            <a:pPr lvl="1">
              <a:buFont typeface="Wingdings" panose="05000000000000000000" pitchFamily="2" charset="2"/>
              <a:buChar char="l"/>
            </a:pPr>
            <a:r>
              <a:rPr lang="zh-TW" altLang="en-US" sz="2432" dirty="0"/>
              <a:t> 技術異質性</a:t>
            </a:r>
            <a:endParaRPr lang="en-US" altLang="zh-TW" sz="2432" dirty="0"/>
          </a:p>
          <a:p>
            <a:pPr lvl="1">
              <a:buFont typeface="Wingdings" panose="05000000000000000000" pitchFamily="2" charset="2"/>
              <a:buChar char="l"/>
            </a:pPr>
            <a:r>
              <a:rPr lang="zh-TW" altLang="en-US" sz="2432" dirty="0"/>
              <a:t> 組織調教、彈性</a:t>
            </a:r>
            <a:endParaRPr lang="en-US" altLang="zh-TW" sz="2432" dirty="0"/>
          </a:p>
          <a:p>
            <a:pPr lvl="1">
              <a:buFont typeface="Wingdings" panose="05000000000000000000" pitchFamily="2" charset="2"/>
              <a:buChar char="l"/>
            </a:pPr>
            <a:r>
              <a:rPr lang="zh-TW" altLang="en-US" sz="2432" dirty="0"/>
              <a:t> 容易佈署、擴展</a:t>
            </a:r>
            <a:endParaRPr lang="en-US" altLang="zh-TW" sz="2432" dirty="0"/>
          </a:p>
        </p:txBody>
      </p:sp>
      <p:pic>
        <p:nvPicPr>
          <p:cNvPr id="1026" name="Picture 2" descr="「建構微服務」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b="6033"/>
          <a:stretch/>
        </p:blipFill>
        <p:spPr bwMode="auto">
          <a:xfrm>
            <a:off x="7447280" y="144922"/>
            <a:ext cx="4572000" cy="581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24085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69239" y="1189177"/>
            <a:ext cx="11653523" cy="4842864"/>
          </a:xfrm>
        </p:spPr>
        <p:txBody>
          <a:bodyPr/>
          <a:lstStyle/>
          <a:p>
            <a:r>
              <a:rPr lang="zh-TW" altLang="en-US" dirty="0" smtClean="0"/>
              <a:t>對指定的 </a:t>
            </a:r>
            <a:r>
              <a:rPr lang="en-US" altLang="zh-TW" dirty="0" smtClean="0"/>
              <a:t>KEY</a:t>
            </a:r>
            <a:r>
              <a:rPr lang="zh-TW" altLang="en-US" dirty="0" smtClean="0"/>
              <a:t> 執行 </a:t>
            </a:r>
            <a:r>
              <a:rPr lang="en-US" altLang="zh-TW" dirty="0" smtClean="0"/>
              <a:t>Queries</a:t>
            </a:r>
            <a:endParaRPr lang="en-US" altLang="zh-TW" dirty="0" smtClean="0"/>
          </a:p>
          <a:p>
            <a:pPr lvl="1"/>
            <a:r>
              <a:rPr lang="zh-TW" altLang="en-US" dirty="0" smtClean="0"/>
              <a:t>按照 </a:t>
            </a:r>
            <a:r>
              <a:rPr lang="en-US" altLang="zh-TW" dirty="0" smtClean="0"/>
              <a:t>KEY </a:t>
            </a:r>
            <a:r>
              <a:rPr lang="zh-TW" altLang="en-US" dirty="0" smtClean="0"/>
              <a:t>選擇 </a:t>
            </a:r>
            <a:r>
              <a:rPr lang="en-US" altLang="zh-TW" dirty="0" err="1" smtClean="0"/>
              <a:t>ConnectionString</a:t>
            </a:r>
            <a:endParaRPr lang="en-US" altLang="zh-TW" dirty="0" smtClean="0"/>
          </a:p>
          <a:p>
            <a:pPr lvl="1"/>
            <a:r>
              <a:rPr lang="zh-TW" altLang="en-US" dirty="0" smtClean="0"/>
              <a:t>按照</a:t>
            </a:r>
            <a:r>
              <a:rPr lang="zh-TW" altLang="en-US" dirty="0"/>
              <a:t> </a:t>
            </a:r>
            <a:r>
              <a:rPr lang="en-US" altLang="zh-TW" dirty="0"/>
              <a:t>Read / Write </a:t>
            </a:r>
            <a:r>
              <a:rPr lang="zh-TW" altLang="en-US" dirty="0" smtClean="0"/>
              <a:t>需求選擇</a:t>
            </a:r>
            <a:r>
              <a:rPr lang="zh-TW" altLang="en-US" dirty="0"/>
              <a:t> </a:t>
            </a:r>
            <a:r>
              <a:rPr lang="en-US" altLang="zh-TW" dirty="0" err="1" smtClean="0"/>
              <a:t>ConnectionString</a:t>
            </a:r>
            <a:endParaRPr lang="en-US" altLang="zh-TW" dirty="0" smtClean="0"/>
          </a:p>
          <a:p>
            <a:pPr lvl="1"/>
            <a:endParaRPr lang="en-US" dirty="0"/>
          </a:p>
          <a:p>
            <a:r>
              <a:rPr lang="zh-TW" altLang="en-US" dirty="0" smtClean="0"/>
              <a:t>對全部的 </a:t>
            </a:r>
            <a:r>
              <a:rPr lang="en-US" altLang="zh-TW" dirty="0" smtClean="0"/>
              <a:t>Data</a:t>
            </a:r>
            <a:r>
              <a:rPr lang="zh-TW" altLang="en-US" dirty="0" smtClean="0"/>
              <a:t> 執行 </a:t>
            </a:r>
            <a:r>
              <a:rPr lang="en-US" altLang="zh-TW" dirty="0" smtClean="0"/>
              <a:t>Queries</a:t>
            </a:r>
          </a:p>
          <a:p>
            <a:pPr lvl="1"/>
            <a:r>
              <a:rPr lang="zh-TW" altLang="en-US" dirty="0" smtClean="0"/>
              <a:t>分散式查詢 </a:t>
            </a:r>
            <a:r>
              <a:rPr lang="en-US" altLang="zh-TW" dirty="0" smtClean="0"/>
              <a:t>(TPL + SQL)</a:t>
            </a:r>
          </a:p>
          <a:p>
            <a:pPr lvl="1"/>
            <a:r>
              <a:rPr lang="zh-TW" altLang="en-US" dirty="0" smtClean="0"/>
              <a:t>合併查詢結果 </a:t>
            </a:r>
            <a:r>
              <a:rPr lang="en-US" altLang="zh-TW" dirty="0" smtClean="0"/>
              <a:t>(LINQ</a:t>
            </a:r>
            <a:r>
              <a:rPr lang="zh-TW" altLang="en-US" dirty="0" smtClean="0"/>
              <a:t> </a:t>
            </a:r>
            <a:r>
              <a:rPr lang="en-US" altLang="zh-TW" dirty="0" smtClean="0"/>
              <a:t>/</a:t>
            </a:r>
            <a:r>
              <a:rPr lang="zh-TW" altLang="en-US" dirty="0" smtClean="0"/>
              <a:t> </a:t>
            </a:r>
            <a:r>
              <a:rPr lang="en-US" altLang="zh-TW" dirty="0" smtClean="0"/>
              <a:t>React Extension)</a:t>
            </a:r>
          </a:p>
          <a:p>
            <a:pPr lvl="1"/>
            <a:r>
              <a:rPr lang="zh-TW" altLang="en-US" dirty="0" smtClean="0"/>
              <a:t>需要 </a:t>
            </a:r>
            <a:r>
              <a:rPr lang="en-US" altLang="zh-TW" dirty="0" smtClean="0"/>
              <a:t>Developer</a:t>
            </a:r>
            <a:r>
              <a:rPr lang="zh-TW" altLang="en-US" dirty="0" smtClean="0"/>
              <a:t> 進行人工最佳化</a:t>
            </a:r>
            <a:endParaRPr lang="en-US" altLang="zh-TW" dirty="0" smtClean="0"/>
          </a:p>
          <a:p>
            <a:pPr lvl="1"/>
            <a:endParaRPr lang="en-US" dirty="0"/>
          </a:p>
          <a:p>
            <a:r>
              <a:rPr lang="en-US" altLang="zh-TW" dirty="0" smtClean="0"/>
              <a:t>Data Shard </a:t>
            </a:r>
            <a:r>
              <a:rPr lang="zh-TW" altLang="en-US" dirty="0" smtClean="0"/>
              <a:t>維護工具 </a:t>
            </a:r>
            <a:r>
              <a:rPr lang="en-US" altLang="zh-TW" dirty="0" smtClean="0"/>
              <a:t>(</a:t>
            </a:r>
            <a:r>
              <a:rPr lang="zh-TW" altLang="en-US" dirty="0" smtClean="0"/>
              <a:t>切割 </a:t>
            </a:r>
            <a:r>
              <a:rPr lang="en-US" altLang="zh-TW" dirty="0" smtClean="0"/>
              <a:t>/</a:t>
            </a:r>
            <a:r>
              <a:rPr lang="zh-TW" altLang="en-US" dirty="0" smtClean="0"/>
              <a:t> 合併</a:t>
            </a:r>
            <a:r>
              <a:rPr lang="en-US" altLang="zh-TW" dirty="0" smtClean="0"/>
              <a:t>)</a:t>
            </a:r>
            <a:endParaRPr lang="en-US" dirty="0"/>
          </a:p>
        </p:txBody>
      </p:sp>
      <p:sp>
        <p:nvSpPr>
          <p:cNvPr id="3" name="標題 2"/>
          <p:cNvSpPr>
            <a:spLocks noGrp="1"/>
          </p:cNvSpPr>
          <p:nvPr>
            <p:ph type="title"/>
          </p:nvPr>
        </p:nvSpPr>
        <p:spPr/>
        <p:txBody>
          <a:bodyPr/>
          <a:lstStyle/>
          <a:p>
            <a:r>
              <a:rPr lang="en-US" dirty="0" err="1" smtClean="0"/>
              <a:t>DataShard</a:t>
            </a:r>
            <a:r>
              <a:rPr lang="en-US" dirty="0" smtClean="0"/>
              <a:t> Manger Design</a:t>
            </a:r>
            <a:endParaRPr lang="en-US" dirty="0"/>
          </a:p>
        </p:txBody>
      </p:sp>
    </p:spTree>
    <p:extLst>
      <p:ext uri="{BB962C8B-B14F-4D97-AF65-F5344CB8AC3E}">
        <p14:creationId xmlns:p14="http://schemas.microsoft.com/office/powerpoint/2010/main" val="203813569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a:blip r:embed="rId2"/>
          <a:stretch>
            <a:fillRect/>
          </a:stretch>
        </p:blipFill>
        <p:spPr>
          <a:xfrm>
            <a:off x="375852" y="289510"/>
            <a:ext cx="11440296" cy="5772148"/>
          </a:xfrm>
          <a:prstGeom prst="rect">
            <a:avLst/>
          </a:prstGeom>
        </p:spPr>
      </p:pic>
    </p:spTree>
    <p:extLst>
      <p:ext uri="{BB962C8B-B14F-4D97-AF65-F5344CB8AC3E}">
        <p14:creationId xmlns:p14="http://schemas.microsoft.com/office/powerpoint/2010/main" val="408175671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a:blip r:embed="rId2"/>
          <a:stretch>
            <a:fillRect/>
          </a:stretch>
        </p:blipFill>
        <p:spPr>
          <a:xfrm>
            <a:off x="393063" y="1370151"/>
            <a:ext cx="11405874" cy="4479648"/>
          </a:xfrm>
          <a:prstGeom prst="rect">
            <a:avLst/>
          </a:prstGeom>
        </p:spPr>
      </p:pic>
    </p:spTree>
    <p:extLst>
      <p:ext uri="{BB962C8B-B14F-4D97-AF65-F5344CB8AC3E}">
        <p14:creationId xmlns:p14="http://schemas.microsoft.com/office/powerpoint/2010/main" val="2401685820"/>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a:blip r:embed="rId2"/>
          <a:stretch>
            <a:fillRect/>
          </a:stretch>
        </p:blipFill>
        <p:spPr>
          <a:xfrm>
            <a:off x="57712" y="2247899"/>
            <a:ext cx="12076576" cy="2362202"/>
          </a:xfrm>
          <a:prstGeom prst="rect">
            <a:avLst/>
          </a:prstGeom>
        </p:spPr>
      </p:pic>
    </p:spTree>
    <p:extLst>
      <p:ext uri="{BB962C8B-B14F-4D97-AF65-F5344CB8AC3E}">
        <p14:creationId xmlns:p14="http://schemas.microsoft.com/office/powerpoint/2010/main" val="1504487043"/>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rotWithShape="1">
          <a:blip r:embed="rId2"/>
          <a:srcRect t="61860" r="18253"/>
          <a:stretch/>
        </p:blipFill>
        <p:spPr>
          <a:xfrm>
            <a:off x="269239" y="1819276"/>
            <a:ext cx="11661884" cy="3024838"/>
          </a:xfrm>
          <a:prstGeom prst="rect">
            <a:avLst/>
          </a:prstGeom>
        </p:spPr>
      </p:pic>
    </p:spTree>
    <p:extLst>
      <p:ext uri="{BB962C8B-B14F-4D97-AF65-F5344CB8AC3E}">
        <p14:creationId xmlns:p14="http://schemas.microsoft.com/office/powerpoint/2010/main" val="302863461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a:blip r:embed="rId2"/>
          <a:stretch>
            <a:fillRect/>
          </a:stretch>
        </p:blipFill>
        <p:spPr>
          <a:xfrm>
            <a:off x="1728787" y="1695450"/>
            <a:ext cx="8734425" cy="3467100"/>
          </a:xfrm>
          <a:prstGeom prst="rect">
            <a:avLst/>
          </a:prstGeom>
        </p:spPr>
      </p:pic>
    </p:spTree>
    <p:extLst>
      <p:ext uri="{BB962C8B-B14F-4D97-AF65-F5344CB8AC3E}">
        <p14:creationId xmlns:p14="http://schemas.microsoft.com/office/powerpoint/2010/main" val="88521158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68047" y="2084172"/>
            <a:ext cx="11354714" cy="1181862"/>
          </a:xfrm>
        </p:spPr>
        <p:txBody>
          <a:bodyPr/>
          <a:lstStyle/>
          <a:p>
            <a:r>
              <a:rPr lang="en-US" altLang="zh-TW" sz="7200" dirty="0"/>
              <a:t>"</a:t>
            </a:r>
            <a:r>
              <a:rPr lang="zh-TW" altLang="en-US" sz="7200" dirty="0"/>
              <a:t>一窩蜂驅動開發</a:t>
            </a:r>
            <a:r>
              <a:rPr lang="en-US" altLang="zh-TW" sz="7200" dirty="0"/>
              <a:t>"</a:t>
            </a:r>
            <a:endParaRPr lang="en-US" dirty="0"/>
          </a:p>
        </p:txBody>
      </p:sp>
    </p:spTree>
    <p:extLst>
      <p:ext uri="{BB962C8B-B14F-4D97-AF65-F5344CB8AC3E}">
        <p14:creationId xmlns:p14="http://schemas.microsoft.com/office/powerpoint/2010/main" val="2036791606"/>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a:bodyPr>
          <a:lstStyle/>
          <a:p>
            <a:pPr algn="r"/>
            <a:r>
              <a:rPr lang="zh-TW" altLang="en-US" sz="6000" dirty="0">
                <a:latin typeface="微軟正黑體" panose="020B0604030504040204" pitchFamily="34" charset="-120"/>
                <a:ea typeface="微軟正黑體" panose="020B0604030504040204" pitchFamily="34" charset="-120"/>
              </a:rPr>
              <a:t>切記</a:t>
            </a:r>
            <a:r>
              <a:rPr lang="en-US" altLang="zh-TW" sz="6000" dirty="0">
                <a:latin typeface="微軟正黑體" panose="020B0604030504040204" pitchFamily="34" charset="-120"/>
                <a:ea typeface="微軟正黑體" panose="020B0604030504040204" pitchFamily="34" charset="-120"/>
              </a:rPr>
              <a:t>!!</a:t>
            </a:r>
            <a:br>
              <a:rPr lang="en-US" altLang="zh-TW" sz="6000" dirty="0">
                <a:latin typeface="微軟正黑體" panose="020B0604030504040204" pitchFamily="34" charset="-120"/>
                <a:ea typeface="微軟正黑體" panose="020B0604030504040204" pitchFamily="34" charset="-120"/>
              </a:rPr>
            </a:br>
            <a:r>
              <a:rPr lang="zh-TW" altLang="en-US" sz="6000" dirty="0">
                <a:latin typeface="微軟正黑體" panose="020B0604030504040204" pitchFamily="34" charset="-120"/>
                <a:ea typeface="微軟正黑體" panose="020B0604030504040204" pitchFamily="34" charset="-120"/>
              </a:rPr>
              <a:t> </a:t>
            </a:r>
            <a:r>
              <a:rPr lang="en-US" altLang="zh-TW" sz="6000" dirty="0">
                <a:latin typeface="微軟正黑體" panose="020B0604030504040204" pitchFamily="34" charset="-120"/>
                <a:ea typeface="微軟正黑體" panose="020B0604030504040204" pitchFamily="34" charset="-120"/>
              </a:rPr>
              <a:t/>
            </a:r>
            <a:br>
              <a:rPr lang="en-US" altLang="zh-TW" sz="6000" dirty="0">
                <a:latin typeface="微軟正黑體" panose="020B0604030504040204" pitchFamily="34" charset="-120"/>
                <a:ea typeface="微軟正黑體" panose="020B0604030504040204" pitchFamily="34" charset="-120"/>
              </a:rPr>
            </a:br>
            <a:r>
              <a:rPr lang="zh-TW" altLang="en-US" sz="6000" dirty="0">
                <a:latin typeface="微軟正黑體" panose="020B0604030504040204" pitchFamily="34" charset="-120"/>
                <a:ea typeface="微軟正黑體" panose="020B0604030504040204" pitchFamily="34" charset="-120"/>
              </a:rPr>
              <a:t>避免陷入 </a:t>
            </a:r>
            <a:r>
              <a:rPr lang="en-US" altLang="zh-TW" sz="6000" dirty="0">
                <a:latin typeface="微軟正黑體" panose="020B0604030504040204" pitchFamily="34" charset="-120"/>
                <a:ea typeface="微軟正黑體" panose="020B0604030504040204" pitchFamily="34" charset="-120"/>
              </a:rPr>
              <a:t>"</a:t>
            </a:r>
            <a:r>
              <a:rPr lang="zh-TW" altLang="en-US" sz="6000" dirty="0">
                <a:latin typeface="微軟正黑體" panose="020B0604030504040204" pitchFamily="34" charset="-120"/>
                <a:ea typeface="微軟正黑體" panose="020B0604030504040204" pitchFamily="34" charset="-120"/>
              </a:rPr>
              <a:t>一窩蜂驅動開發</a:t>
            </a:r>
            <a:r>
              <a:rPr lang="en-US" altLang="zh-TW" sz="6000" dirty="0">
                <a:latin typeface="微軟正黑體" panose="020B0604030504040204" pitchFamily="34" charset="-120"/>
                <a:ea typeface="微軟正黑體" panose="020B0604030504040204" pitchFamily="34" charset="-120"/>
              </a:rPr>
              <a:t>"</a:t>
            </a:r>
            <a:r>
              <a:rPr lang="zh-TW" altLang="en-US" sz="6000" dirty="0">
                <a:latin typeface="微軟正黑體" panose="020B0604030504040204" pitchFamily="34" charset="-120"/>
                <a:ea typeface="微軟正黑體" panose="020B0604030504040204" pitchFamily="34" charset="-120"/>
              </a:rPr>
              <a:t> </a:t>
            </a:r>
            <a:r>
              <a:rPr lang="en-US" altLang="zh-TW" sz="6000" dirty="0">
                <a:latin typeface="微軟正黑體" panose="020B0604030504040204" pitchFamily="34" charset="-120"/>
                <a:ea typeface="微軟正黑體" panose="020B0604030504040204" pitchFamily="34" charset="-120"/>
              </a:rPr>
              <a:t>!!</a:t>
            </a:r>
            <a:endParaRPr lang="zh-TW" altLang="en-US" sz="6000"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r>
              <a:rPr lang="zh-TW" altLang="en-US" b="1" dirty="0"/>
              <a:t>新技術 </a:t>
            </a:r>
            <a:r>
              <a:rPr lang="en-US" altLang="zh-TW" b="1" dirty="0">
                <a:solidFill>
                  <a:srgbClr val="FF0000"/>
                </a:solidFill>
              </a:rPr>
              <a:t>!=</a:t>
            </a:r>
            <a:r>
              <a:rPr lang="zh-TW" altLang="en-US" b="1" dirty="0"/>
              <a:t> 新希望</a:t>
            </a:r>
          </a:p>
          <a:p>
            <a:endParaRPr lang="zh-TW" altLang="en-US" dirty="0"/>
          </a:p>
        </p:txBody>
      </p:sp>
      <p:sp>
        <p:nvSpPr>
          <p:cNvPr id="7" name="文字方塊 6"/>
          <p:cNvSpPr txBox="1"/>
          <p:nvPr/>
        </p:nvSpPr>
        <p:spPr>
          <a:xfrm>
            <a:off x="0" y="6350000"/>
            <a:ext cx="5172313" cy="369332"/>
          </a:xfrm>
          <a:prstGeom prst="rect">
            <a:avLst/>
          </a:prstGeom>
          <a:noFill/>
        </p:spPr>
        <p:txBody>
          <a:bodyPr wrap="none" rtlCol="0">
            <a:spAutoFit/>
          </a:bodyPr>
          <a:lstStyle/>
          <a:p>
            <a:r>
              <a:rPr lang="en-US" altLang="zh-TW" dirty="0">
                <a:solidFill>
                  <a:schemeClr val="bg1"/>
                </a:solidFill>
              </a:rPr>
              <a:t>https://blog.chunfuchao.com/?p=656&amp;variant=zh-tw</a:t>
            </a:r>
            <a:endParaRPr lang="zh-TW" altLang="en-US" dirty="0">
              <a:solidFill>
                <a:schemeClr val="bg1"/>
              </a:solidFill>
            </a:endParaRPr>
          </a:p>
        </p:txBody>
      </p:sp>
    </p:spTree>
    <p:extLst>
      <p:ext uri="{BB962C8B-B14F-4D97-AF65-F5344CB8AC3E}">
        <p14:creationId xmlns:p14="http://schemas.microsoft.com/office/powerpoint/2010/main" val="16495961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endParaRPr lang="zh-TW" altLang="en-US"/>
          </a:p>
        </p:txBody>
      </p:sp>
      <p:sp>
        <p:nvSpPr>
          <p:cNvPr id="5" name="副標題 4"/>
          <p:cNvSpPr>
            <a:spLocks noGrp="1"/>
          </p:cNvSpPr>
          <p:nvPr>
            <p:ph type="subTitle" idx="1"/>
          </p:nvPr>
        </p:nvSpPr>
        <p:spPr/>
        <p:txBody>
          <a:bodyPr/>
          <a:lstStyle/>
          <a:p>
            <a:endParaRPr lang="zh-TW" altLang="en-US" dirty="0"/>
          </a:p>
        </p:txBody>
      </p:sp>
      <p:pic>
        <p:nvPicPr>
          <p:cNvPr id="1026" name="Picture 2" descr="https://blog.chunfuchao.com/wp-content/uploads/2017/02/HypeDe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719" y="0"/>
            <a:ext cx="8451522" cy="6197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6119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一窩蜂的例子：</a:t>
            </a:r>
            <a:endParaRPr lang="zh-TW" altLang="en-US" dirty="0"/>
          </a:p>
        </p:txBody>
      </p:sp>
      <p:sp>
        <p:nvSpPr>
          <p:cNvPr id="6" name="內容版面配置區 5"/>
          <p:cNvSpPr>
            <a:spLocks noGrp="1"/>
          </p:cNvSpPr>
          <p:nvPr>
            <p:ph idx="1"/>
          </p:nvPr>
        </p:nvSpPr>
        <p:spPr/>
        <p:txBody>
          <a:bodyPr/>
          <a:lstStyle/>
          <a:p>
            <a:endParaRPr lang="zh-TW" altLang="en-US"/>
          </a:p>
        </p:txBody>
      </p:sp>
      <p:sp>
        <p:nvSpPr>
          <p:cNvPr id="7" name="文字版面配置區 6"/>
          <p:cNvSpPr>
            <a:spLocks noGrp="1"/>
          </p:cNvSpPr>
          <p:nvPr>
            <p:ph type="body" sz="half" idx="2"/>
          </p:nvPr>
        </p:nvSpPr>
        <p:spPr/>
        <p:txBody>
          <a:bodyPr>
            <a:normAutofit/>
          </a:bodyPr>
          <a:lstStyle/>
          <a:p>
            <a:r>
              <a:rPr lang="zh-TW" altLang="en-US" b="1" dirty="0"/>
              <a:t>一窩蜂是開發團隊自我毀滅的原因</a:t>
            </a:r>
          </a:p>
          <a:p>
            <a:r>
              <a:rPr lang="zh-TW" altLang="en-US" dirty="0"/>
              <a:t>問題在於一窩蜂會造成錯誤的決策。架構設計錯誤與技術選用錯誤都會</a:t>
            </a:r>
            <a:r>
              <a:rPr lang="zh-TW" altLang="en-US" b="1" dirty="0"/>
              <a:t>困擾團隊數個月甚至數年之久</a:t>
            </a:r>
            <a:r>
              <a:rPr lang="zh-TW" altLang="en-US" dirty="0"/>
              <a:t>。最壞的情況會造成另一個很糟糕的行為：</a:t>
            </a:r>
            <a:r>
              <a:rPr lang="zh-TW" altLang="en-US" b="1" dirty="0"/>
              <a:t>砍掉重練</a:t>
            </a:r>
            <a:r>
              <a:rPr lang="zh-TW" altLang="en-US" dirty="0"/>
              <a:t>，這樣做永遠不會有好結果的。</a:t>
            </a:r>
          </a:p>
          <a:p>
            <a:r>
              <a:rPr lang="zh-TW" altLang="en-US" dirty="0"/>
              <a:t>一切的</a:t>
            </a:r>
            <a:r>
              <a:rPr lang="zh-TW" altLang="en-US" b="1" dirty="0"/>
              <a:t>罪惡根源似乎是社群媒體</a:t>
            </a:r>
            <a:r>
              <a:rPr lang="zh-TW" altLang="en-US" dirty="0"/>
              <a:t>，太多的想法在實戰測試之前就傳出去了，跑得比大家分析利弊得失的速度還要快。</a:t>
            </a:r>
          </a:p>
          <a:p>
            <a:endParaRPr lang="zh-TW" altLang="en-US" dirty="0"/>
          </a:p>
        </p:txBody>
      </p:sp>
      <p:pic>
        <p:nvPicPr>
          <p:cNvPr id="4" name="圖片 3"/>
          <p:cNvPicPr>
            <a:picLocks noChangeAspect="1"/>
          </p:cNvPicPr>
          <p:nvPr/>
        </p:nvPicPr>
        <p:blipFill>
          <a:blip r:embed="rId2"/>
          <a:stretch>
            <a:fillRect/>
          </a:stretch>
        </p:blipFill>
        <p:spPr>
          <a:xfrm>
            <a:off x="4232523" y="415651"/>
            <a:ext cx="7725567" cy="5889553"/>
          </a:xfrm>
          <a:prstGeom prst="rect">
            <a:avLst/>
          </a:prstGeom>
        </p:spPr>
      </p:pic>
    </p:spTree>
    <p:extLst>
      <p:ext uri="{BB962C8B-B14F-4D97-AF65-F5344CB8AC3E}">
        <p14:creationId xmlns:p14="http://schemas.microsoft.com/office/powerpoint/2010/main" val="2234787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小巧、專注；</a:t>
            </a:r>
            <a:r>
              <a:rPr lang="en-US" altLang="zh-TW" dirty="0"/>
              <a:t/>
            </a:r>
            <a:br>
              <a:rPr lang="en-US" altLang="zh-TW" dirty="0"/>
            </a:br>
            <a:r>
              <a:rPr lang="zh-TW" altLang="en-US" dirty="0"/>
              <a:t>自主性；</a:t>
            </a:r>
          </a:p>
        </p:txBody>
      </p:sp>
      <p:sp>
        <p:nvSpPr>
          <p:cNvPr id="5" name="內容版面配置區 4"/>
          <p:cNvSpPr>
            <a:spLocks noGrp="1"/>
          </p:cNvSpPr>
          <p:nvPr>
            <p:ph idx="1"/>
          </p:nvPr>
        </p:nvSpPr>
        <p:spPr>
          <a:xfrm>
            <a:off x="4800600" y="731520"/>
            <a:ext cx="6492240" cy="5494581"/>
          </a:xfrm>
        </p:spPr>
        <p:txBody>
          <a:bodyPr/>
          <a:lstStyle/>
          <a:p>
            <a:r>
              <a:rPr lang="zh-TW" altLang="en-US" b="1" dirty="0"/>
              <a:t>高內聚 </a:t>
            </a:r>
            <a:r>
              <a:rPr lang="zh-TW" altLang="en-US" b="1" dirty="0" smtClean="0"/>
              <a:t>低耦合</a:t>
            </a:r>
            <a:r>
              <a:rPr lang="en-US" altLang="zh-TW" b="1" dirty="0" smtClean="0"/>
              <a:t>:</a:t>
            </a:r>
            <a:endParaRPr lang="en-US" altLang="zh-TW" b="1" dirty="0"/>
          </a:p>
          <a:p>
            <a:pPr lvl="1"/>
            <a:r>
              <a:rPr lang="en-US" altLang="zh-TW" dirty="0"/>
              <a:t>"</a:t>
            </a:r>
            <a:r>
              <a:rPr lang="zh-TW" altLang="en-US" dirty="0"/>
              <a:t>將那些因為相同理由而改變的東西集合起來，將那些因為不同理由而改變的東西分離開</a:t>
            </a:r>
            <a:r>
              <a:rPr lang="zh-TW" altLang="en-US" dirty="0" smtClean="0"/>
              <a:t>來</a:t>
            </a:r>
            <a:r>
              <a:rPr lang="en-US" altLang="zh-TW" dirty="0" smtClean="0"/>
              <a:t>”</a:t>
            </a:r>
            <a:endParaRPr lang="en-US" altLang="zh-TW" dirty="0"/>
          </a:p>
          <a:p>
            <a:r>
              <a:rPr lang="zh-TW" altLang="en-US" b="1" dirty="0" smtClean="0"/>
              <a:t>如果</a:t>
            </a:r>
            <a:r>
              <a:rPr lang="zh-TW" altLang="en-US" b="1" dirty="0"/>
              <a:t>沒能解耦合，一切都是徒然</a:t>
            </a:r>
            <a:r>
              <a:rPr lang="en-US" altLang="zh-TW" b="1" dirty="0"/>
              <a:t>:</a:t>
            </a:r>
          </a:p>
          <a:p>
            <a:pPr lvl="1"/>
            <a:r>
              <a:rPr lang="en-US" altLang="zh-TW" dirty="0"/>
              <a:t>"</a:t>
            </a:r>
            <a:r>
              <a:rPr lang="zh-TW" altLang="en-US" dirty="0"/>
              <a:t>你能夠獨立的對服務進行變更，並且獨立的部署他，而不需要改變其他事情嗎</a:t>
            </a:r>
            <a:r>
              <a:rPr lang="en-US" altLang="zh-TW" dirty="0" smtClean="0"/>
              <a:t>?"</a:t>
            </a:r>
          </a:p>
          <a:p>
            <a:r>
              <a:rPr lang="zh-TW" altLang="en-US" b="1" dirty="0" smtClean="0"/>
              <a:t>多小才夠小</a:t>
            </a:r>
            <a:r>
              <a:rPr lang="en-US" altLang="zh-TW" b="1" dirty="0" smtClean="0"/>
              <a:t>?</a:t>
            </a:r>
          </a:p>
          <a:p>
            <a:pPr lvl="1"/>
            <a:r>
              <a:rPr lang="en-US" altLang="zh-TW" dirty="0" smtClean="0"/>
              <a:t>"</a:t>
            </a:r>
            <a:r>
              <a:rPr lang="zh-TW" altLang="en-US" dirty="0" smtClean="0"/>
              <a:t>服務越小，微服務架構的優點就會被放大，然而過多的活動元件也會讓複雜度變高</a:t>
            </a:r>
            <a:r>
              <a:rPr lang="en-US" altLang="zh-TW" dirty="0" smtClean="0"/>
              <a:t>”</a:t>
            </a:r>
          </a:p>
          <a:p>
            <a:pPr lvl="1"/>
            <a:endParaRPr lang="en-US" altLang="zh-TW" dirty="0"/>
          </a:p>
        </p:txBody>
      </p:sp>
      <p:sp>
        <p:nvSpPr>
          <p:cNvPr id="6" name="文字版面配置區 5"/>
          <p:cNvSpPr>
            <a:spLocks noGrp="1"/>
          </p:cNvSpPr>
          <p:nvPr>
            <p:ph type="body" sz="half" idx="2"/>
          </p:nvPr>
        </p:nvSpPr>
        <p:spPr/>
        <p:txBody>
          <a:bodyPr/>
          <a:lstStyle/>
          <a:p>
            <a:endParaRPr lang="zh-TW" altLang="en-US"/>
          </a:p>
        </p:txBody>
      </p:sp>
    </p:spTree>
    <p:extLst>
      <p:ext uri="{BB962C8B-B14F-4D97-AF65-F5344CB8AC3E}">
        <p14:creationId xmlns:p14="http://schemas.microsoft.com/office/powerpoint/2010/main" val="41181457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在用之前先研究測試</a:t>
            </a:r>
          </a:p>
        </p:txBody>
      </p:sp>
      <p:sp>
        <p:nvSpPr>
          <p:cNvPr id="6" name="內容版面配置區 5"/>
          <p:cNvSpPr>
            <a:spLocks noGrp="1"/>
          </p:cNvSpPr>
          <p:nvPr>
            <p:ph idx="1"/>
          </p:nvPr>
        </p:nvSpPr>
        <p:spPr>
          <a:xfrm>
            <a:off x="1415779" y="1958750"/>
            <a:ext cx="10058400" cy="4023360"/>
          </a:xfrm>
        </p:spPr>
        <p:txBody>
          <a:bodyPr/>
          <a:lstStyle/>
          <a:p>
            <a:endParaRPr lang="zh-TW" altLang="en-US"/>
          </a:p>
        </p:txBody>
      </p:sp>
      <p:pic>
        <p:nvPicPr>
          <p:cNvPr id="5" name="圖片 4"/>
          <p:cNvPicPr>
            <a:picLocks noChangeAspect="1"/>
          </p:cNvPicPr>
          <p:nvPr/>
        </p:nvPicPr>
        <p:blipFill rotWithShape="1">
          <a:blip r:embed="rId2"/>
          <a:srcRect t="19556"/>
          <a:stretch/>
        </p:blipFill>
        <p:spPr>
          <a:xfrm>
            <a:off x="994539" y="1845734"/>
            <a:ext cx="9978262" cy="3841729"/>
          </a:xfrm>
          <a:prstGeom prst="rect">
            <a:avLst/>
          </a:prstGeom>
        </p:spPr>
      </p:pic>
    </p:spTree>
    <p:extLst>
      <p:ext uri="{BB962C8B-B14F-4D97-AF65-F5344CB8AC3E}">
        <p14:creationId xmlns:p14="http://schemas.microsoft.com/office/powerpoint/2010/main" val="30343502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什麼時候下手？</a:t>
            </a:r>
            <a:endParaRPr lang="zh-TW" altLang="en-US" dirty="0"/>
          </a:p>
        </p:txBody>
      </p:sp>
      <p:sp>
        <p:nvSpPr>
          <p:cNvPr id="6" name="內容版面配置區 5"/>
          <p:cNvSpPr>
            <a:spLocks noGrp="1"/>
          </p:cNvSpPr>
          <p:nvPr>
            <p:ph idx="1"/>
          </p:nvPr>
        </p:nvSpPr>
        <p:spPr/>
        <p:txBody>
          <a:bodyPr/>
          <a:lstStyle/>
          <a:p>
            <a:endParaRPr lang="zh-TW" altLang="en-US"/>
          </a:p>
        </p:txBody>
      </p:sp>
      <p:pic>
        <p:nvPicPr>
          <p:cNvPr id="7" name="圖片 6"/>
          <p:cNvPicPr>
            <a:picLocks noChangeAspect="1"/>
          </p:cNvPicPr>
          <p:nvPr/>
        </p:nvPicPr>
        <p:blipFill>
          <a:blip r:embed="rId2"/>
          <a:stretch>
            <a:fillRect/>
          </a:stretch>
        </p:blipFill>
        <p:spPr>
          <a:xfrm>
            <a:off x="1097280" y="1845734"/>
            <a:ext cx="10105920" cy="4023360"/>
          </a:xfrm>
          <a:prstGeom prst="rect">
            <a:avLst/>
          </a:prstGeom>
        </p:spPr>
      </p:pic>
    </p:spTree>
    <p:extLst>
      <p:ext uri="{BB962C8B-B14F-4D97-AF65-F5344CB8AC3E}">
        <p14:creationId xmlns:p14="http://schemas.microsoft.com/office/powerpoint/2010/main" val="34914917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僱用對的人</a:t>
            </a:r>
            <a:endParaRPr lang="zh-TW" altLang="en-US" dirty="0"/>
          </a:p>
        </p:txBody>
      </p:sp>
      <p:sp>
        <p:nvSpPr>
          <p:cNvPr id="6" name="內容版面配置區 5"/>
          <p:cNvSpPr>
            <a:spLocks noGrp="1"/>
          </p:cNvSpPr>
          <p:nvPr>
            <p:ph idx="1"/>
          </p:nvPr>
        </p:nvSpPr>
        <p:spPr/>
        <p:txBody>
          <a:bodyPr/>
          <a:lstStyle/>
          <a:p>
            <a:endParaRPr lang="zh-TW" altLang="en-US"/>
          </a:p>
        </p:txBody>
      </p:sp>
      <p:pic>
        <p:nvPicPr>
          <p:cNvPr id="7" name="圖片 6"/>
          <p:cNvPicPr>
            <a:picLocks noChangeAspect="1"/>
          </p:cNvPicPr>
          <p:nvPr/>
        </p:nvPicPr>
        <p:blipFill>
          <a:blip r:embed="rId2"/>
          <a:stretch>
            <a:fillRect/>
          </a:stretch>
        </p:blipFill>
        <p:spPr>
          <a:xfrm>
            <a:off x="1097280" y="1845734"/>
            <a:ext cx="10102415" cy="2705718"/>
          </a:xfrm>
          <a:prstGeom prst="rect">
            <a:avLst/>
          </a:prstGeom>
        </p:spPr>
      </p:pic>
    </p:spTree>
    <p:extLst>
      <p:ext uri="{BB962C8B-B14F-4D97-AF65-F5344CB8AC3E}">
        <p14:creationId xmlns:p14="http://schemas.microsoft.com/office/powerpoint/2010/main" val="6057161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dirty="0" smtClean="0"/>
              <a:t>Q &amp;</a:t>
            </a:r>
            <a:r>
              <a:rPr lang="zh-TW" altLang="en-US" dirty="0" smtClean="0"/>
              <a:t> </a:t>
            </a:r>
            <a:r>
              <a:rPr lang="en-US" altLang="zh-TW" dirty="0" smtClean="0"/>
              <a:t>A ?</a:t>
            </a:r>
            <a:endParaRPr lang="en-US" dirty="0"/>
          </a:p>
        </p:txBody>
      </p:sp>
    </p:spTree>
    <p:extLst>
      <p:ext uri="{BB962C8B-B14F-4D97-AF65-F5344CB8AC3E}">
        <p14:creationId xmlns:p14="http://schemas.microsoft.com/office/powerpoint/2010/main" val="90717604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zh-TW" altLang="en-US" dirty="0" smtClean="0"/>
              <a:t>跟我聯絡</a:t>
            </a:r>
            <a:r>
              <a:rPr lang="en-US" altLang="zh-TW" dirty="0" smtClean="0"/>
              <a:t>:</a:t>
            </a:r>
            <a:endParaRPr lang="en-US" dirty="0"/>
          </a:p>
        </p:txBody>
      </p:sp>
      <p:pic>
        <p:nvPicPr>
          <p:cNvPr id="4" name="圖片 3">
            <a:extLst>
              <a:ext uri="{FF2B5EF4-FFF2-40B4-BE49-F238E27FC236}">
                <a16:creationId xmlns:a16="http://schemas.microsoft.com/office/drawing/2014/main" id="{303C308E-23DE-4015-8354-8B88FFE4515E}"/>
              </a:ext>
            </a:extLst>
          </p:cNvPr>
          <p:cNvPicPr>
            <a:picLocks noChangeAspect="1"/>
          </p:cNvPicPr>
          <p:nvPr/>
        </p:nvPicPr>
        <p:blipFill>
          <a:blip r:embed="rId3"/>
          <a:stretch>
            <a:fillRect/>
          </a:stretch>
        </p:blipFill>
        <p:spPr>
          <a:xfrm>
            <a:off x="4239960" y="1189176"/>
            <a:ext cx="3694416" cy="3694416"/>
          </a:xfrm>
          <a:prstGeom prst="rect">
            <a:avLst/>
          </a:prstGeom>
        </p:spPr>
      </p:pic>
      <p:pic>
        <p:nvPicPr>
          <p:cNvPr id="5" name="圖片 4">
            <a:extLst>
              <a:ext uri="{FF2B5EF4-FFF2-40B4-BE49-F238E27FC236}">
                <a16:creationId xmlns:a16="http://schemas.microsoft.com/office/drawing/2014/main" id="{0F4FB6CF-C041-4F72-8012-A2ED7FC60698}"/>
              </a:ext>
            </a:extLst>
          </p:cNvPr>
          <p:cNvPicPr>
            <a:picLocks noChangeAspect="1"/>
          </p:cNvPicPr>
          <p:nvPr/>
        </p:nvPicPr>
        <p:blipFill>
          <a:blip r:embed="rId4"/>
          <a:stretch>
            <a:fillRect/>
          </a:stretch>
        </p:blipFill>
        <p:spPr>
          <a:xfrm>
            <a:off x="8207148" y="1204634"/>
            <a:ext cx="3712079" cy="3712079"/>
          </a:xfrm>
          <a:prstGeom prst="rect">
            <a:avLst/>
          </a:prstGeom>
        </p:spPr>
      </p:pic>
      <p:sp>
        <p:nvSpPr>
          <p:cNvPr id="6" name="文字方塊 5">
            <a:extLst>
              <a:ext uri="{FF2B5EF4-FFF2-40B4-BE49-F238E27FC236}">
                <a16:creationId xmlns:a16="http://schemas.microsoft.com/office/drawing/2014/main" id="{A00CFF5C-47B2-406F-B93B-345AFE8251A6}"/>
              </a:ext>
            </a:extLst>
          </p:cNvPr>
          <p:cNvSpPr txBox="1"/>
          <p:nvPr/>
        </p:nvSpPr>
        <p:spPr>
          <a:xfrm>
            <a:off x="9207111" y="5155258"/>
            <a:ext cx="2093533" cy="627864"/>
          </a:xfrm>
          <a:prstGeom prst="rect">
            <a:avLst/>
          </a:prstGeom>
          <a:noFill/>
        </p:spPr>
        <p:txBody>
          <a:bodyPr wrap="square" lIns="182880" tIns="146304" rIns="182880" bIns="146304" rtlCol="0">
            <a:spAutoFit/>
          </a:bodyPr>
          <a:lstStyle/>
          <a:p>
            <a:pPr>
              <a:lnSpc>
                <a:spcPct val="90000"/>
              </a:lnSpc>
              <a:spcAft>
                <a:spcPts val="600"/>
              </a:spcAft>
            </a:pPr>
            <a:r>
              <a:rPr lang="zh-TW" altLang="en-US" sz="2400"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我的 </a:t>
            </a:r>
            <a:r>
              <a:rPr lang="en-US" altLang="zh-TW" sz="2400"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GitHub</a:t>
            </a:r>
            <a:endParaRPr lang="zh-TW" altLang="en-US"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1C54E48E-B6B1-4DF6-AAF9-F6252987941C}"/>
              </a:ext>
            </a:extLst>
          </p:cNvPr>
          <p:cNvSpPr txBox="1"/>
          <p:nvPr/>
        </p:nvSpPr>
        <p:spPr>
          <a:xfrm>
            <a:off x="5026510" y="5155258"/>
            <a:ext cx="2551837" cy="627864"/>
          </a:xfrm>
          <a:prstGeom prst="rect">
            <a:avLst/>
          </a:prstGeom>
          <a:noFill/>
        </p:spPr>
        <p:txBody>
          <a:bodyPr wrap="square" lIns="182880" tIns="146304" rIns="182880" bIns="146304" rtlCol="0">
            <a:spAutoFit/>
          </a:bodyPr>
          <a:lstStyle/>
          <a:p>
            <a:pPr>
              <a:lnSpc>
                <a:spcPct val="90000"/>
              </a:lnSpc>
              <a:spcAft>
                <a:spcPts val="600"/>
              </a:spcAft>
            </a:pPr>
            <a:r>
              <a:rPr lang="zh-TW" altLang="en-US"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安德魯的部落格</a:t>
            </a:r>
            <a:endParaRPr lang="en-US" altLang="zh-TW"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4FB2A589-0497-48C5-9D6B-8CA4D676403F}"/>
              </a:ext>
            </a:extLst>
          </p:cNvPr>
          <p:cNvPicPr>
            <a:picLocks noChangeAspect="1"/>
          </p:cNvPicPr>
          <p:nvPr/>
        </p:nvPicPr>
        <p:blipFill>
          <a:blip r:embed="rId5"/>
          <a:stretch>
            <a:fillRect/>
          </a:stretch>
        </p:blipFill>
        <p:spPr>
          <a:xfrm>
            <a:off x="272772" y="1196905"/>
            <a:ext cx="3694416" cy="3694416"/>
          </a:xfrm>
          <a:prstGeom prst="rect">
            <a:avLst/>
          </a:prstGeom>
        </p:spPr>
      </p:pic>
      <p:sp>
        <p:nvSpPr>
          <p:cNvPr id="9" name="文字方塊 8">
            <a:extLst>
              <a:ext uri="{FF2B5EF4-FFF2-40B4-BE49-F238E27FC236}">
                <a16:creationId xmlns:a16="http://schemas.microsoft.com/office/drawing/2014/main" id="{07FCF913-9822-480D-8CB5-9262FB8F4D9A}"/>
              </a:ext>
            </a:extLst>
          </p:cNvPr>
          <p:cNvSpPr txBox="1"/>
          <p:nvPr/>
        </p:nvSpPr>
        <p:spPr>
          <a:xfrm>
            <a:off x="967840" y="5155258"/>
            <a:ext cx="2608177" cy="1037207"/>
          </a:xfrm>
          <a:prstGeom prst="rect">
            <a:avLst/>
          </a:prstGeom>
          <a:noFill/>
        </p:spPr>
        <p:txBody>
          <a:bodyPr wrap="square" lIns="182880" tIns="146304" rIns="182880" bIns="146304" rtlCol="0">
            <a:spAutoFit/>
          </a:bodyPr>
          <a:lstStyle/>
          <a:p>
            <a:pPr>
              <a:lnSpc>
                <a:spcPct val="90000"/>
              </a:lnSpc>
              <a:spcAft>
                <a:spcPts val="600"/>
              </a:spcAft>
            </a:pPr>
            <a:r>
              <a:rPr lang="zh-TW" altLang="en-US" sz="2400"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安德魯的部落格</a:t>
            </a:r>
            <a:endParaRPr lang="en-US" altLang="zh-TW" sz="2400"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algn="ctr">
              <a:lnSpc>
                <a:spcPct val="90000"/>
              </a:lnSpc>
              <a:spcAft>
                <a:spcPts val="600"/>
              </a:spcAft>
            </a:pPr>
            <a:r>
              <a:rPr lang="en-US" altLang="zh-TW" sz="2400"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(FB</a:t>
            </a:r>
            <a:r>
              <a:rPr lang="zh-TW" altLang="en-US" sz="2400"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粉絲專頁</a:t>
            </a:r>
            <a:r>
              <a:rPr lang="en-US" altLang="zh-TW" sz="2400"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a:t>
            </a:r>
            <a:endParaRPr lang="zh-TW" altLang="en-US"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6"/>
          <a:stretch>
            <a:fillRect/>
          </a:stretch>
        </p:blipFill>
        <p:spPr>
          <a:xfrm>
            <a:off x="269240" y="1204634"/>
            <a:ext cx="3678958" cy="3678958"/>
          </a:xfrm>
          <a:prstGeom prst="rect">
            <a:avLst/>
          </a:prstGeom>
        </p:spPr>
      </p:pic>
      <p:pic>
        <p:nvPicPr>
          <p:cNvPr id="12" name="圖片 11"/>
          <p:cNvPicPr>
            <a:picLocks noChangeAspect="1"/>
          </p:cNvPicPr>
          <p:nvPr/>
        </p:nvPicPr>
        <p:blipFill>
          <a:blip r:embed="rId7"/>
          <a:stretch>
            <a:fillRect/>
          </a:stretch>
        </p:blipFill>
        <p:spPr>
          <a:xfrm>
            <a:off x="4239960" y="1196905"/>
            <a:ext cx="3694416" cy="3694416"/>
          </a:xfrm>
          <a:prstGeom prst="rect">
            <a:avLst/>
          </a:prstGeom>
        </p:spPr>
      </p:pic>
      <p:pic>
        <p:nvPicPr>
          <p:cNvPr id="14" name="圖片 13"/>
          <p:cNvPicPr>
            <a:picLocks noChangeAspect="1"/>
          </p:cNvPicPr>
          <p:nvPr/>
        </p:nvPicPr>
        <p:blipFill>
          <a:blip r:embed="rId8"/>
          <a:stretch>
            <a:fillRect/>
          </a:stretch>
        </p:blipFill>
        <p:spPr>
          <a:xfrm>
            <a:off x="8207147" y="1204633"/>
            <a:ext cx="3686687" cy="3686687"/>
          </a:xfrm>
          <a:prstGeom prst="rect">
            <a:avLst/>
          </a:prstGeom>
        </p:spPr>
      </p:pic>
    </p:spTree>
    <p:extLst>
      <p:ext uri="{BB962C8B-B14F-4D97-AF65-F5344CB8AC3E}">
        <p14:creationId xmlns:p14="http://schemas.microsoft.com/office/powerpoint/2010/main" val="1647321706"/>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en-US" dirty="0"/>
              <a:t>Study4.TW</a:t>
            </a:r>
          </a:p>
        </p:txBody>
      </p:sp>
      <p:pic>
        <p:nvPicPr>
          <p:cNvPr id="4" name="圖片 3">
            <a:extLst>
              <a:ext uri="{FF2B5EF4-FFF2-40B4-BE49-F238E27FC236}">
                <a16:creationId xmlns:a16="http://schemas.microsoft.com/office/drawing/2014/main" id="{303C308E-23DE-4015-8354-8B88FFE4515E}"/>
              </a:ext>
            </a:extLst>
          </p:cNvPr>
          <p:cNvPicPr>
            <a:picLocks noChangeAspect="1"/>
          </p:cNvPicPr>
          <p:nvPr/>
        </p:nvPicPr>
        <p:blipFill>
          <a:blip r:embed="rId3"/>
          <a:stretch>
            <a:fillRect/>
          </a:stretch>
        </p:blipFill>
        <p:spPr>
          <a:xfrm>
            <a:off x="4239960" y="1189176"/>
            <a:ext cx="3694416" cy="3694416"/>
          </a:xfrm>
          <a:prstGeom prst="rect">
            <a:avLst/>
          </a:prstGeom>
        </p:spPr>
      </p:pic>
      <p:pic>
        <p:nvPicPr>
          <p:cNvPr id="5" name="圖片 4">
            <a:extLst>
              <a:ext uri="{FF2B5EF4-FFF2-40B4-BE49-F238E27FC236}">
                <a16:creationId xmlns:a16="http://schemas.microsoft.com/office/drawing/2014/main" id="{0F4FB6CF-C041-4F72-8012-A2ED7FC60698}"/>
              </a:ext>
            </a:extLst>
          </p:cNvPr>
          <p:cNvPicPr>
            <a:picLocks noChangeAspect="1"/>
          </p:cNvPicPr>
          <p:nvPr/>
        </p:nvPicPr>
        <p:blipFill>
          <a:blip r:embed="rId4"/>
          <a:stretch>
            <a:fillRect/>
          </a:stretch>
        </p:blipFill>
        <p:spPr>
          <a:xfrm>
            <a:off x="8207148" y="1204634"/>
            <a:ext cx="3712079" cy="3712079"/>
          </a:xfrm>
          <a:prstGeom prst="rect">
            <a:avLst/>
          </a:prstGeom>
        </p:spPr>
      </p:pic>
      <p:sp>
        <p:nvSpPr>
          <p:cNvPr id="6" name="文字方塊 5">
            <a:extLst>
              <a:ext uri="{FF2B5EF4-FFF2-40B4-BE49-F238E27FC236}">
                <a16:creationId xmlns:a16="http://schemas.microsoft.com/office/drawing/2014/main" id="{A00CFF5C-47B2-406F-B93B-345AFE8251A6}"/>
              </a:ext>
            </a:extLst>
          </p:cNvPr>
          <p:cNvSpPr txBox="1"/>
          <p:nvPr/>
        </p:nvSpPr>
        <p:spPr>
          <a:xfrm>
            <a:off x="9207111" y="5155258"/>
            <a:ext cx="2093533" cy="627864"/>
          </a:xfrm>
          <a:prstGeom prst="rect">
            <a:avLst/>
          </a:prstGeom>
          <a:noFill/>
        </p:spPr>
        <p:txBody>
          <a:bodyPr wrap="square" lIns="182880" tIns="146304" rIns="182880" bIns="146304" rtlCol="0">
            <a:spAutoFit/>
          </a:bodyPr>
          <a:lstStyle/>
          <a:p>
            <a:pPr>
              <a:lnSpc>
                <a:spcPct val="90000"/>
              </a:lnSpc>
              <a:spcAft>
                <a:spcPts val="600"/>
              </a:spcAft>
            </a:pPr>
            <a:r>
              <a:rPr lang="en-US" altLang="zh-TW"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FB</a:t>
            </a:r>
            <a:r>
              <a:rPr lang="zh-TW" altLang="en-US"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粉絲專頁</a:t>
            </a:r>
          </a:p>
        </p:txBody>
      </p:sp>
      <p:sp>
        <p:nvSpPr>
          <p:cNvPr id="7" name="文字方塊 6">
            <a:extLst>
              <a:ext uri="{FF2B5EF4-FFF2-40B4-BE49-F238E27FC236}">
                <a16:creationId xmlns:a16="http://schemas.microsoft.com/office/drawing/2014/main" id="{1C54E48E-B6B1-4DF6-AAF9-F6252987941C}"/>
              </a:ext>
            </a:extLst>
          </p:cNvPr>
          <p:cNvSpPr txBox="1"/>
          <p:nvPr/>
        </p:nvSpPr>
        <p:spPr>
          <a:xfrm>
            <a:off x="5026510" y="5155258"/>
            <a:ext cx="2551837" cy="627864"/>
          </a:xfrm>
          <a:prstGeom prst="rect">
            <a:avLst/>
          </a:prstGeom>
          <a:noFill/>
        </p:spPr>
        <p:txBody>
          <a:bodyPr wrap="square" lIns="182880" tIns="146304" rIns="182880" bIns="146304" rtlCol="0">
            <a:spAutoFit/>
          </a:bodyPr>
          <a:lstStyle/>
          <a:p>
            <a:pPr>
              <a:lnSpc>
                <a:spcPct val="90000"/>
              </a:lnSpc>
              <a:spcAft>
                <a:spcPts val="600"/>
              </a:spcAft>
            </a:pPr>
            <a:r>
              <a:rPr lang="en-US" altLang="zh-TW"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Study4.TW</a:t>
            </a:r>
            <a:endParaRPr lang="zh-TW" altLang="en-US"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4FB2A589-0497-48C5-9D6B-8CA4D676403F}"/>
              </a:ext>
            </a:extLst>
          </p:cNvPr>
          <p:cNvPicPr>
            <a:picLocks noChangeAspect="1"/>
          </p:cNvPicPr>
          <p:nvPr/>
        </p:nvPicPr>
        <p:blipFill>
          <a:blip r:embed="rId5"/>
          <a:stretch>
            <a:fillRect/>
          </a:stretch>
        </p:blipFill>
        <p:spPr>
          <a:xfrm>
            <a:off x="272772" y="1196905"/>
            <a:ext cx="3694416" cy="3694416"/>
          </a:xfrm>
          <a:prstGeom prst="rect">
            <a:avLst/>
          </a:prstGeom>
        </p:spPr>
      </p:pic>
      <p:sp>
        <p:nvSpPr>
          <p:cNvPr id="9" name="文字方塊 8">
            <a:extLst>
              <a:ext uri="{FF2B5EF4-FFF2-40B4-BE49-F238E27FC236}">
                <a16:creationId xmlns:a16="http://schemas.microsoft.com/office/drawing/2014/main" id="{07FCF913-9822-480D-8CB5-9262FB8F4D9A}"/>
              </a:ext>
            </a:extLst>
          </p:cNvPr>
          <p:cNvSpPr txBox="1"/>
          <p:nvPr/>
        </p:nvSpPr>
        <p:spPr>
          <a:xfrm>
            <a:off x="967840" y="5155258"/>
            <a:ext cx="2608177" cy="627864"/>
          </a:xfrm>
          <a:prstGeom prst="rect">
            <a:avLst/>
          </a:prstGeom>
          <a:noFill/>
        </p:spPr>
        <p:txBody>
          <a:bodyPr wrap="square" lIns="182880" tIns="146304" rIns="182880" bIns="146304" rtlCol="0">
            <a:spAutoFit/>
          </a:bodyPr>
          <a:lstStyle/>
          <a:p>
            <a:pPr>
              <a:lnSpc>
                <a:spcPct val="90000"/>
              </a:lnSpc>
              <a:spcAft>
                <a:spcPts val="600"/>
              </a:spcAft>
            </a:pPr>
            <a:r>
              <a:rPr lang="en-US" altLang="zh-TW"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FB</a:t>
            </a:r>
            <a:r>
              <a:rPr lang="zh-TW" altLang="en-US" sz="2400"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聊天社團</a:t>
            </a:r>
          </a:p>
        </p:txBody>
      </p:sp>
    </p:spTree>
    <p:extLst>
      <p:ext uri="{BB962C8B-B14F-4D97-AF65-F5344CB8AC3E}">
        <p14:creationId xmlns:p14="http://schemas.microsoft.com/office/powerpoint/2010/main" val="1128601335"/>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EDF22D2-8253-4110-8B70-880E617F85FB}"/>
              </a:ext>
            </a:extLst>
          </p:cNvPr>
          <p:cNvSpPr>
            <a:spLocks noGrp="1"/>
          </p:cNvSpPr>
          <p:nvPr>
            <p:ph type="title"/>
          </p:nvPr>
        </p:nvSpPr>
        <p:spPr/>
        <p:txBody>
          <a:bodyPr/>
          <a:lstStyle/>
          <a:p>
            <a:r>
              <a:rPr lang="zh-TW" altLang="en-US" dirty="0"/>
              <a:t>特別感謝</a:t>
            </a:r>
          </a:p>
        </p:txBody>
      </p:sp>
      <p:pic>
        <p:nvPicPr>
          <p:cNvPr id="1026" name="Picture 2" descr="https://t.kfs.io/organization_resource_files/635/12312/logotype_2x_original.png">
            <a:extLst>
              <a:ext uri="{FF2B5EF4-FFF2-40B4-BE49-F238E27FC236}">
                <a16:creationId xmlns:a16="http://schemas.microsoft.com/office/drawing/2014/main" id="{D5AEB117-113B-401C-A3DF-FE7544C87D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9962" y="1037280"/>
            <a:ext cx="3336172" cy="7981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kfs.io/organization_resource_files/635/16408/21850485_1661967870482671_286859853_n__1_.png">
            <a:extLst>
              <a:ext uri="{FF2B5EF4-FFF2-40B4-BE49-F238E27FC236}">
                <a16:creationId xmlns:a16="http://schemas.microsoft.com/office/drawing/2014/main" id="{2CAEBFBB-43A3-48A5-BECE-6460A657E6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4739" y="2278492"/>
            <a:ext cx="1862007" cy="18620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kfs.io/organization_resource_files/635/15666/SEAT_wide1.png">
            <a:extLst>
              <a:ext uri="{FF2B5EF4-FFF2-40B4-BE49-F238E27FC236}">
                <a16:creationId xmlns:a16="http://schemas.microsoft.com/office/drawing/2014/main" id="{E99FA66C-5321-407F-98EB-3242E1B5C7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1540" y="4579508"/>
            <a:ext cx="4789363" cy="131146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t.kfs.io/organization_resource_files/635/13369/WS____s.png">
            <a:extLst>
              <a:ext uri="{FF2B5EF4-FFF2-40B4-BE49-F238E27FC236}">
                <a16:creationId xmlns:a16="http://schemas.microsoft.com/office/drawing/2014/main" id="{CDA2BBB1-3CFE-4026-937C-1FB57DE0B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651" y="4707316"/>
            <a:ext cx="4845222" cy="133619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ICROSOFT MVP」的圖片搜尋結果">
            <a:extLst>
              <a:ext uri="{FF2B5EF4-FFF2-40B4-BE49-F238E27FC236}">
                <a16:creationId xmlns:a16="http://schemas.microsoft.com/office/drawing/2014/main" id="{2A0A17F5-D6E8-4611-8FA9-1949B8FADF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0014" y="1334118"/>
            <a:ext cx="2781993" cy="112242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t.kfs.io/organization_resource_files/635/17748/______LOGO.jpg">
            <a:extLst>
              <a:ext uri="{FF2B5EF4-FFF2-40B4-BE49-F238E27FC236}">
                <a16:creationId xmlns:a16="http://schemas.microsoft.com/office/drawing/2014/main" id="{D9C8118D-D01E-421C-A44F-744FC641C9F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2821" y="2906611"/>
            <a:ext cx="3331727" cy="13903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distudio.blob.core.windows.net/study4tw/1513767390.202520.png">
            <a:extLst>
              <a:ext uri="{FF2B5EF4-FFF2-40B4-BE49-F238E27FC236}">
                <a16:creationId xmlns:a16="http://schemas.microsoft.com/office/drawing/2014/main" id="{3089E268-EA1D-4DB6-8AD6-1DF143656C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0257" y="2206009"/>
            <a:ext cx="2679411" cy="2006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766788"/>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美工圖案 的圖片&#10;&#10;描述是以高可信度產生">
            <a:extLst>
              <a:ext uri="{FF2B5EF4-FFF2-40B4-BE49-F238E27FC236}">
                <a16:creationId xmlns:a16="http://schemas.microsoft.com/office/drawing/2014/main" id="{BF01F9DB-E0E7-4EF9-ABC4-D8B23998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104" y="2932070"/>
            <a:ext cx="3073792" cy="993861"/>
          </a:xfrm>
          <a:prstGeom prst="rect">
            <a:avLst/>
          </a:prstGeom>
        </p:spPr>
      </p:pic>
    </p:spTree>
    <p:extLst>
      <p:ext uri="{BB962C8B-B14F-4D97-AF65-F5344CB8AC3E}">
        <p14:creationId xmlns:p14="http://schemas.microsoft.com/office/powerpoint/2010/main" val="116781585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必要的 </a:t>
            </a:r>
            <a:r>
              <a:rPr lang="en-US" altLang="zh-TW" dirty="0"/>
              <a:t>(</a:t>
            </a:r>
            <a:r>
              <a:rPr lang="zh-TW" altLang="en-US" dirty="0"/>
              <a:t>轉移</a:t>
            </a:r>
            <a:r>
              <a:rPr lang="en-US" altLang="zh-TW" dirty="0"/>
              <a:t>)</a:t>
            </a:r>
            <a:r>
              <a:rPr lang="zh-TW" altLang="en-US" dirty="0"/>
              <a:t> 過程 </a:t>
            </a:r>
            <a:r>
              <a:rPr lang="en-US" altLang="zh-TW" dirty="0"/>
              <a:t>–</a:t>
            </a:r>
            <a:r>
              <a:rPr lang="zh-TW" altLang="en-US" dirty="0" smtClean="0"/>
              <a:t> 重構，逐步切割服務</a:t>
            </a:r>
            <a:endParaRPr lang="zh-TW" altLang="en-US" dirty="0"/>
          </a:p>
        </p:txBody>
      </p:sp>
      <p:sp>
        <p:nvSpPr>
          <p:cNvPr id="3" name="內容版面配置區 2"/>
          <p:cNvSpPr>
            <a:spLocks noGrp="1"/>
          </p:cNvSpPr>
          <p:nvPr>
            <p:ph idx="1"/>
          </p:nvPr>
        </p:nvSpPr>
        <p:spPr>
          <a:xfrm>
            <a:off x="269241" y="1189178"/>
            <a:ext cx="11653521" cy="4831707"/>
          </a:xfrm>
        </p:spPr>
        <p:txBody>
          <a:bodyPr/>
          <a:lstStyle/>
          <a:p>
            <a:pPr marL="0" indent="0" algn="ctr">
              <a:buNone/>
            </a:pPr>
            <a:r>
              <a:rPr lang="en-US" altLang="zh-TW" sz="4800" b="1" i="1" dirty="0" smtClean="0"/>
              <a:t>“</a:t>
            </a:r>
            <a:r>
              <a:rPr lang="zh-TW" altLang="en-US" sz="4800" b="1" i="1" dirty="0" smtClean="0"/>
              <a:t>微</a:t>
            </a:r>
            <a:r>
              <a:rPr lang="zh-TW" altLang="en-US" sz="4800" b="1" i="1" dirty="0"/>
              <a:t>服務的優勢來自更小的細</a:t>
            </a:r>
            <a:r>
              <a:rPr lang="zh-TW" altLang="en-US" sz="4800" b="1" i="1" dirty="0" smtClean="0"/>
              <a:t>粒度</a:t>
            </a:r>
            <a:r>
              <a:rPr lang="en-US" altLang="zh-TW" sz="4800" b="1" i="1" dirty="0" smtClean="0"/>
              <a:t>”</a:t>
            </a:r>
            <a:endParaRPr lang="en-US" altLang="zh-TW" dirty="0"/>
          </a:p>
          <a:p>
            <a:pPr marL="0" indent="0">
              <a:buNone/>
            </a:pPr>
            <a:endParaRPr lang="en-US" altLang="zh-TW" dirty="0" smtClean="0"/>
          </a:p>
          <a:p>
            <a:pPr marL="0" indent="0">
              <a:buNone/>
            </a:pPr>
            <a:r>
              <a:rPr lang="zh-TW" altLang="en-US" dirty="0" smtClean="0"/>
              <a:t>切割程式邏輯的方式</a:t>
            </a:r>
            <a:endParaRPr lang="en-US" altLang="zh-TW" dirty="0" smtClean="0"/>
          </a:p>
          <a:p>
            <a:pPr>
              <a:buFont typeface="Wingdings" panose="05000000000000000000" pitchFamily="2" charset="2"/>
              <a:buChar char="l"/>
            </a:pPr>
            <a:r>
              <a:rPr lang="en-US" altLang="zh-TW" dirty="0" smtClean="0"/>
              <a:t> Share </a:t>
            </a:r>
            <a:r>
              <a:rPr lang="en-US" altLang="zh-TW" dirty="0"/>
              <a:t>Codes (concepts)</a:t>
            </a:r>
          </a:p>
          <a:p>
            <a:pPr>
              <a:buFont typeface="Wingdings" panose="05000000000000000000" pitchFamily="2" charset="2"/>
              <a:buChar char="l"/>
            </a:pPr>
            <a:r>
              <a:rPr lang="zh-TW" altLang="en-US" dirty="0"/>
              <a:t> </a:t>
            </a:r>
            <a:r>
              <a:rPr lang="en-US" altLang="zh-TW" dirty="0"/>
              <a:t>Share Library (binaries)</a:t>
            </a:r>
          </a:p>
          <a:p>
            <a:pPr>
              <a:buFont typeface="Wingdings" panose="05000000000000000000" pitchFamily="2" charset="2"/>
              <a:buChar char="l"/>
            </a:pPr>
            <a:r>
              <a:rPr lang="en-US" altLang="zh-TW" dirty="0"/>
              <a:t> Component (service process)</a:t>
            </a:r>
          </a:p>
          <a:p>
            <a:pPr>
              <a:buFont typeface="Wingdings" panose="05000000000000000000" pitchFamily="2" charset="2"/>
              <a:buChar char="l"/>
            </a:pPr>
            <a:r>
              <a:rPr lang="en-US" altLang="zh-TW" dirty="0"/>
              <a:t> Service (service instance)</a:t>
            </a:r>
            <a:endParaRPr lang="zh-TW" altLang="en-US" dirty="0"/>
          </a:p>
        </p:txBody>
      </p:sp>
    </p:spTree>
    <p:extLst>
      <p:ext uri="{BB962C8B-B14F-4D97-AF65-F5344CB8AC3E}">
        <p14:creationId xmlns:p14="http://schemas.microsoft.com/office/powerpoint/2010/main" val="30103687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microservice-verdict/productiv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8028" y="184666"/>
            <a:ext cx="7579360" cy="5961569"/>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5776903"/>
            <a:ext cx="7815858" cy="369332"/>
          </a:xfrm>
          <a:prstGeom prst="rect">
            <a:avLst/>
          </a:prstGeom>
          <a:noFill/>
        </p:spPr>
        <p:txBody>
          <a:bodyPr wrap="none" rtlCol="0">
            <a:spAutoFit/>
          </a:bodyPr>
          <a:lstStyle/>
          <a:p>
            <a:r>
              <a:rPr lang="en-US" altLang="zh-TW" dirty="0"/>
              <a:t>http://martinfowler.com/bliki/images/microservice-verdict/productivity.png</a:t>
            </a:r>
            <a:endParaRPr lang="zh-TW" altLang="en-US" dirty="0"/>
          </a:p>
        </p:txBody>
      </p:sp>
      <p:sp>
        <p:nvSpPr>
          <p:cNvPr id="5" name="橢圓 4"/>
          <p:cNvSpPr/>
          <p:nvPr/>
        </p:nvSpPr>
        <p:spPr bwMode="auto">
          <a:xfrm>
            <a:off x="5731788" y="2663706"/>
            <a:ext cx="1016000" cy="985520"/>
          </a:xfrm>
          <a:prstGeom prst="ellipse">
            <a:avLst/>
          </a:prstGeom>
          <a:noFill/>
          <a:ln w="57150">
            <a:solidFill>
              <a:srgbClr val="6E338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圓角矩形圖說文字 5"/>
          <p:cNvSpPr/>
          <p:nvPr/>
        </p:nvSpPr>
        <p:spPr bwMode="auto">
          <a:xfrm>
            <a:off x="2249875" y="3156466"/>
            <a:ext cx="2937649" cy="1119386"/>
          </a:xfrm>
          <a:prstGeom prst="wedgeRoundRectCallout">
            <a:avLst>
              <a:gd name="adj1" fmla="val 63329"/>
              <a:gd name="adj2" fmla="val -29321"/>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zh-TW" altLang="en-US" sz="2400" dirty="0" smtClean="0">
                <a:solidFill>
                  <a:schemeClr val="tx1"/>
                </a:solidFill>
                <a:ea typeface="Segoe UI" pitchFamily="34" charset="0"/>
                <a:cs typeface="Segoe UI" pitchFamily="34" charset="0"/>
              </a:rPr>
              <a:t>進行重構的時機</a:t>
            </a:r>
            <a:endParaRPr lang="en-US" sz="2400" dirty="0" err="1" smtClean="0">
              <a:solidFill>
                <a:schemeClr val="tx1"/>
              </a:solidFill>
              <a:ea typeface="Segoe UI" pitchFamily="34" charset="0"/>
              <a:cs typeface="Segoe UI" pitchFamily="34" charset="0"/>
            </a:endParaRPr>
          </a:p>
        </p:txBody>
      </p:sp>
      <p:sp>
        <p:nvSpPr>
          <p:cNvPr id="7" name="手繪多邊形 6"/>
          <p:cNvSpPr/>
          <p:nvPr/>
        </p:nvSpPr>
        <p:spPr bwMode="auto">
          <a:xfrm>
            <a:off x="4200525" y="2590800"/>
            <a:ext cx="6067425" cy="1181100"/>
          </a:xfrm>
          <a:custGeom>
            <a:avLst/>
            <a:gdLst>
              <a:gd name="connsiteX0" fmla="*/ 0 w 6067425"/>
              <a:gd name="connsiteY0" fmla="*/ 0 h 1181100"/>
              <a:gd name="connsiteX1" fmla="*/ 219075 w 6067425"/>
              <a:gd name="connsiteY1" fmla="*/ 9525 h 1181100"/>
              <a:gd name="connsiteX2" fmla="*/ 323850 w 6067425"/>
              <a:gd name="connsiteY2" fmla="*/ 28575 h 1181100"/>
              <a:gd name="connsiteX3" fmla="*/ 400050 w 6067425"/>
              <a:gd name="connsiteY3" fmla="*/ 38100 h 1181100"/>
              <a:gd name="connsiteX4" fmla="*/ 523875 w 6067425"/>
              <a:gd name="connsiteY4" fmla="*/ 47625 h 1181100"/>
              <a:gd name="connsiteX5" fmla="*/ 666750 w 6067425"/>
              <a:gd name="connsiteY5" fmla="*/ 66675 h 1181100"/>
              <a:gd name="connsiteX6" fmla="*/ 828675 w 6067425"/>
              <a:gd name="connsiteY6" fmla="*/ 85725 h 1181100"/>
              <a:gd name="connsiteX7" fmla="*/ 895350 w 6067425"/>
              <a:gd name="connsiteY7" fmla="*/ 95250 h 1181100"/>
              <a:gd name="connsiteX8" fmla="*/ 971550 w 6067425"/>
              <a:gd name="connsiteY8" fmla="*/ 104775 h 1181100"/>
              <a:gd name="connsiteX9" fmla="*/ 1028700 w 6067425"/>
              <a:gd name="connsiteY9" fmla="*/ 114300 h 1181100"/>
              <a:gd name="connsiteX10" fmla="*/ 1171575 w 6067425"/>
              <a:gd name="connsiteY10" fmla="*/ 123825 h 1181100"/>
              <a:gd name="connsiteX11" fmla="*/ 1219200 w 6067425"/>
              <a:gd name="connsiteY11" fmla="*/ 133350 h 1181100"/>
              <a:gd name="connsiteX12" fmla="*/ 1295400 w 6067425"/>
              <a:gd name="connsiteY12" fmla="*/ 152400 h 1181100"/>
              <a:gd name="connsiteX13" fmla="*/ 1343025 w 6067425"/>
              <a:gd name="connsiteY13" fmla="*/ 161925 h 1181100"/>
              <a:gd name="connsiteX14" fmla="*/ 1400175 w 6067425"/>
              <a:gd name="connsiteY14" fmla="*/ 180975 h 1181100"/>
              <a:gd name="connsiteX15" fmla="*/ 1438275 w 6067425"/>
              <a:gd name="connsiteY15" fmla="*/ 190500 h 1181100"/>
              <a:gd name="connsiteX16" fmla="*/ 1495425 w 6067425"/>
              <a:gd name="connsiteY16" fmla="*/ 209550 h 1181100"/>
              <a:gd name="connsiteX17" fmla="*/ 1524000 w 6067425"/>
              <a:gd name="connsiteY17" fmla="*/ 219075 h 1181100"/>
              <a:gd name="connsiteX18" fmla="*/ 1638300 w 6067425"/>
              <a:gd name="connsiteY18" fmla="*/ 247650 h 1181100"/>
              <a:gd name="connsiteX19" fmla="*/ 1666875 w 6067425"/>
              <a:gd name="connsiteY19" fmla="*/ 257175 h 1181100"/>
              <a:gd name="connsiteX20" fmla="*/ 1695450 w 6067425"/>
              <a:gd name="connsiteY20" fmla="*/ 276225 h 1181100"/>
              <a:gd name="connsiteX21" fmla="*/ 1733550 w 6067425"/>
              <a:gd name="connsiteY21" fmla="*/ 285750 h 1181100"/>
              <a:gd name="connsiteX22" fmla="*/ 1762125 w 6067425"/>
              <a:gd name="connsiteY22" fmla="*/ 295275 h 1181100"/>
              <a:gd name="connsiteX23" fmla="*/ 1800225 w 6067425"/>
              <a:gd name="connsiteY23" fmla="*/ 304800 h 1181100"/>
              <a:gd name="connsiteX24" fmla="*/ 1857375 w 6067425"/>
              <a:gd name="connsiteY24" fmla="*/ 333375 h 1181100"/>
              <a:gd name="connsiteX25" fmla="*/ 1924050 w 6067425"/>
              <a:gd name="connsiteY25" fmla="*/ 352425 h 1181100"/>
              <a:gd name="connsiteX26" fmla="*/ 1943100 w 6067425"/>
              <a:gd name="connsiteY26" fmla="*/ 381000 h 1181100"/>
              <a:gd name="connsiteX27" fmla="*/ 1981200 w 6067425"/>
              <a:gd name="connsiteY27" fmla="*/ 400050 h 1181100"/>
              <a:gd name="connsiteX28" fmla="*/ 2009775 w 6067425"/>
              <a:gd name="connsiteY28" fmla="*/ 419100 h 1181100"/>
              <a:gd name="connsiteX29" fmla="*/ 2038350 w 6067425"/>
              <a:gd name="connsiteY29" fmla="*/ 428625 h 1181100"/>
              <a:gd name="connsiteX30" fmla="*/ 2095500 w 6067425"/>
              <a:gd name="connsiteY30" fmla="*/ 476250 h 1181100"/>
              <a:gd name="connsiteX31" fmla="*/ 2124075 w 6067425"/>
              <a:gd name="connsiteY31" fmla="*/ 485775 h 1181100"/>
              <a:gd name="connsiteX32" fmla="*/ 2181225 w 6067425"/>
              <a:gd name="connsiteY32" fmla="*/ 523875 h 1181100"/>
              <a:gd name="connsiteX33" fmla="*/ 2247900 w 6067425"/>
              <a:gd name="connsiteY33" fmla="*/ 561975 h 1181100"/>
              <a:gd name="connsiteX34" fmla="*/ 2305050 w 6067425"/>
              <a:gd name="connsiteY34" fmla="*/ 581025 h 1181100"/>
              <a:gd name="connsiteX35" fmla="*/ 2362200 w 6067425"/>
              <a:gd name="connsiteY35" fmla="*/ 628650 h 1181100"/>
              <a:gd name="connsiteX36" fmla="*/ 2390775 w 6067425"/>
              <a:gd name="connsiteY36" fmla="*/ 638175 h 1181100"/>
              <a:gd name="connsiteX37" fmla="*/ 2419350 w 6067425"/>
              <a:gd name="connsiteY37" fmla="*/ 657225 h 1181100"/>
              <a:gd name="connsiteX38" fmla="*/ 2552700 w 6067425"/>
              <a:gd name="connsiteY38" fmla="*/ 676275 h 1181100"/>
              <a:gd name="connsiteX39" fmla="*/ 2971800 w 6067425"/>
              <a:gd name="connsiteY39" fmla="*/ 695325 h 1181100"/>
              <a:gd name="connsiteX40" fmla="*/ 3057525 w 6067425"/>
              <a:gd name="connsiteY40" fmla="*/ 704850 h 1181100"/>
              <a:gd name="connsiteX41" fmla="*/ 3105150 w 6067425"/>
              <a:gd name="connsiteY41" fmla="*/ 714375 h 1181100"/>
              <a:gd name="connsiteX42" fmla="*/ 3171825 w 6067425"/>
              <a:gd name="connsiteY42" fmla="*/ 723900 h 1181100"/>
              <a:gd name="connsiteX43" fmla="*/ 3228975 w 6067425"/>
              <a:gd name="connsiteY43" fmla="*/ 733425 h 1181100"/>
              <a:gd name="connsiteX44" fmla="*/ 3295650 w 6067425"/>
              <a:gd name="connsiteY44" fmla="*/ 742950 h 1181100"/>
              <a:gd name="connsiteX45" fmla="*/ 3457575 w 6067425"/>
              <a:gd name="connsiteY45" fmla="*/ 771525 h 1181100"/>
              <a:gd name="connsiteX46" fmla="*/ 3495675 w 6067425"/>
              <a:gd name="connsiteY46" fmla="*/ 781050 h 1181100"/>
              <a:gd name="connsiteX47" fmla="*/ 3581400 w 6067425"/>
              <a:gd name="connsiteY47" fmla="*/ 809625 h 1181100"/>
              <a:gd name="connsiteX48" fmla="*/ 3609975 w 6067425"/>
              <a:gd name="connsiteY48" fmla="*/ 819150 h 1181100"/>
              <a:gd name="connsiteX49" fmla="*/ 3638550 w 6067425"/>
              <a:gd name="connsiteY49" fmla="*/ 828675 h 1181100"/>
              <a:gd name="connsiteX50" fmla="*/ 3676650 w 6067425"/>
              <a:gd name="connsiteY50" fmla="*/ 838200 h 1181100"/>
              <a:gd name="connsiteX51" fmla="*/ 3705225 w 6067425"/>
              <a:gd name="connsiteY51" fmla="*/ 847725 h 1181100"/>
              <a:gd name="connsiteX52" fmla="*/ 3762375 w 6067425"/>
              <a:gd name="connsiteY52" fmla="*/ 857250 h 1181100"/>
              <a:gd name="connsiteX53" fmla="*/ 3829050 w 6067425"/>
              <a:gd name="connsiteY53" fmla="*/ 876300 h 1181100"/>
              <a:gd name="connsiteX54" fmla="*/ 3867150 w 6067425"/>
              <a:gd name="connsiteY54" fmla="*/ 885825 h 1181100"/>
              <a:gd name="connsiteX55" fmla="*/ 3952875 w 6067425"/>
              <a:gd name="connsiteY55" fmla="*/ 904875 h 1181100"/>
              <a:gd name="connsiteX56" fmla="*/ 4010025 w 6067425"/>
              <a:gd name="connsiteY56" fmla="*/ 933450 h 1181100"/>
              <a:gd name="connsiteX57" fmla="*/ 4048125 w 6067425"/>
              <a:gd name="connsiteY57" fmla="*/ 942975 h 1181100"/>
              <a:gd name="connsiteX58" fmla="*/ 4105275 w 6067425"/>
              <a:gd name="connsiteY58" fmla="*/ 962025 h 1181100"/>
              <a:gd name="connsiteX59" fmla="*/ 4171950 w 6067425"/>
              <a:gd name="connsiteY59" fmla="*/ 981075 h 1181100"/>
              <a:gd name="connsiteX60" fmla="*/ 4210050 w 6067425"/>
              <a:gd name="connsiteY60" fmla="*/ 990600 h 1181100"/>
              <a:gd name="connsiteX61" fmla="*/ 4238625 w 6067425"/>
              <a:gd name="connsiteY61" fmla="*/ 1009650 h 1181100"/>
              <a:gd name="connsiteX62" fmla="*/ 4276725 w 6067425"/>
              <a:gd name="connsiteY62" fmla="*/ 1019175 h 1181100"/>
              <a:gd name="connsiteX63" fmla="*/ 4324350 w 6067425"/>
              <a:gd name="connsiteY63" fmla="*/ 1028700 h 1181100"/>
              <a:gd name="connsiteX64" fmla="*/ 4457700 w 6067425"/>
              <a:gd name="connsiteY64" fmla="*/ 1047750 h 1181100"/>
              <a:gd name="connsiteX65" fmla="*/ 4533900 w 6067425"/>
              <a:gd name="connsiteY65" fmla="*/ 1066800 h 1181100"/>
              <a:gd name="connsiteX66" fmla="*/ 4562475 w 6067425"/>
              <a:gd name="connsiteY66" fmla="*/ 1076325 h 1181100"/>
              <a:gd name="connsiteX67" fmla="*/ 4638675 w 6067425"/>
              <a:gd name="connsiteY67" fmla="*/ 1095375 h 1181100"/>
              <a:gd name="connsiteX68" fmla="*/ 4676775 w 6067425"/>
              <a:gd name="connsiteY68" fmla="*/ 1104900 h 1181100"/>
              <a:gd name="connsiteX69" fmla="*/ 4705350 w 6067425"/>
              <a:gd name="connsiteY69" fmla="*/ 1114425 h 1181100"/>
              <a:gd name="connsiteX70" fmla="*/ 4762500 w 6067425"/>
              <a:gd name="connsiteY70" fmla="*/ 1123950 h 1181100"/>
              <a:gd name="connsiteX71" fmla="*/ 4848225 w 6067425"/>
              <a:gd name="connsiteY71" fmla="*/ 1143000 h 1181100"/>
              <a:gd name="connsiteX72" fmla="*/ 5019675 w 6067425"/>
              <a:gd name="connsiteY72" fmla="*/ 1162050 h 1181100"/>
              <a:gd name="connsiteX73" fmla="*/ 5105400 w 6067425"/>
              <a:gd name="connsiteY73" fmla="*/ 1171575 h 1181100"/>
              <a:gd name="connsiteX74" fmla="*/ 5343525 w 6067425"/>
              <a:gd name="connsiteY74" fmla="*/ 1181100 h 1181100"/>
              <a:gd name="connsiteX75" fmla="*/ 6067425 w 6067425"/>
              <a:gd name="connsiteY75" fmla="*/ 1171575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7425" h="1181100">
                <a:moveTo>
                  <a:pt x="0" y="0"/>
                </a:moveTo>
                <a:cubicBezTo>
                  <a:pt x="73025" y="3175"/>
                  <a:pt x="146154" y="4496"/>
                  <a:pt x="219075" y="9525"/>
                </a:cubicBezTo>
                <a:cubicBezTo>
                  <a:pt x="251207" y="11741"/>
                  <a:pt x="291646" y="23620"/>
                  <a:pt x="323850" y="28575"/>
                </a:cubicBezTo>
                <a:cubicBezTo>
                  <a:pt x="349150" y="32467"/>
                  <a:pt x="374568" y="35673"/>
                  <a:pt x="400050" y="38100"/>
                </a:cubicBezTo>
                <a:cubicBezTo>
                  <a:pt x="441260" y="42025"/>
                  <a:pt x="482665" y="43700"/>
                  <a:pt x="523875" y="47625"/>
                </a:cubicBezTo>
                <a:cubicBezTo>
                  <a:pt x="571645" y="52175"/>
                  <a:pt x="619208" y="60336"/>
                  <a:pt x="666750" y="66675"/>
                </a:cubicBezTo>
                <a:cubicBezTo>
                  <a:pt x="831707" y="88669"/>
                  <a:pt x="649862" y="63373"/>
                  <a:pt x="828675" y="85725"/>
                </a:cubicBezTo>
                <a:cubicBezTo>
                  <a:pt x="850952" y="88510"/>
                  <a:pt x="873096" y="92283"/>
                  <a:pt x="895350" y="95250"/>
                </a:cubicBezTo>
                <a:lnTo>
                  <a:pt x="971550" y="104775"/>
                </a:lnTo>
                <a:cubicBezTo>
                  <a:pt x="990669" y="107506"/>
                  <a:pt x="1009474" y="112469"/>
                  <a:pt x="1028700" y="114300"/>
                </a:cubicBezTo>
                <a:cubicBezTo>
                  <a:pt x="1076216" y="118825"/>
                  <a:pt x="1123950" y="120650"/>
                  <a:pt x="1171575" y="123825"/>
                </a:cubicBezTo>
                <a:cubicBezTo>
                  <a:pt x="1187450" y="127000"/>
                  <a:pt x="1203425" y="129710"/>
                  <a:pt x="1219200" y="133350"/>
                </a:cubicBezTo>
                <a:cubicBezTo>
                  <a:pt x="1244711" y="139237"/>
                  <a:pt x="1269727" y="147265"/>
                  <a:pt x="1295400" y="152400"/>
                </a:cubicBezTo>
                <a:cubicBezTo>
                  <a:pt x="1311275" y="155575"/>
                  <a:pt x="1327406" y="157665"/>
                  <a:pt x="1343025" y="161925"/>
                </a:cubicBezTo>
                <a:cubicBezTo>
                  <a:pt x="1362398" y="167209"/>
                  <a:pt x="1380694" y="176105"/>
                  <a:pt x="1400175" y="180975"/>
                </a:cubicBezTo>
                <a:cubicBezTo>
                  <a:pt x="1412875" y="184150"/>
                  <a:pt x="1425736" y="186738"/>
                  <a:pt x="1438275" y="190500"/>
                </a:cubicBezTo>
                <a:cubicBezTo>
                  <a:pt x="1457509" y="196270"/>
                  <a:pt x="1476375" y="203200"/>
                  <a:pt x="1495425" y="209550"/>
                </a:cubicBezTo>
                <a:cubicBezTo>
                  <a:pt x="1504950" y="212725"/>
                  <a:pt x="1514096" y="217424"/>
                  <a:pt x="1524000" y="219075"/>
                </a:cubicBezTo>
                <a:cubicBezTo>
                  <a:pt x="1600957" y="231901"/>
                  <a:pt x="1562828" y="222493"/>
                  <a:pt x="1638300" y="247650"/>
                </a:cubicBezTo>
                <a:cubicBezTo>
                  <a:pt x="1647825" y="250825"/>
                  <a:pt x="1658521" y="251606"/>
                  <a:pt x="1666875" y="257175"/>
                </a:cubicBezTo>
                <a:cubicBezTo>
                  <a:pt x="1676400" y="263525"/>
                  <a:pt x="1684928" y="271716"/>
                  <a:pt x="1695450" y="276225"/>
                </a:cubicBezTo>
                <a:cubicBezTo>
                  <a:pt x="1707482" y="281382"/>
                  <a:pt x="1720963" y="282154"/>
                  <a:pt x="1733550" y="285750"/>
                </a:cubicBezTo>
                <a:cubicBezTo>
                  <a:pt x="1743204" y="288508"/>
                  <a:pt x="1752471" y="292517"/>
                  <a:pt x="1762125" y="295275"/>
                </a:cubicBezTo>
                <a:cubicBezTo>
                  <a:pt x="1774712" y="298871"/>
                  <a:pt x="1787638" y="301204"/>
                  <a:pt x="1800225" y="304800"/>
                </a:cubicBezTo>
                <a:cubicBezTo>
                  <a:pt x="1856088" y="320761"/>
                  <a:pt x="1801715" y="305545"/>
                  <a:pt x="1857375" y="333375"/>
                </a:cubicBezTo>
                <a:cubicBezTo>
                  <a:pt x="1871040" y="340207"/>
                  <a:pt x="1911843" y="349373"/>
                  <a:pt x="1924050" y="352425"/>
                </a:cubicBezTo>
                <a:cubicBezTo>
                  <a:pt x="1930400" y="361950"/>
                  <a:pt x="1934306" y="373671"/>
                  <a:pt x="1943100" y="381000"/>
                </a:cubicBezTo>
                <a:cubicBezTo>
                  <a:pt x="1954008" y="390090"/>
                  <a:pt x="1968872" y="393005"/>
                  <a:pt x="1981200" y="400050"/>
                </a:cubicBezTo>
                <a:cubicBezTo>
                  <a:pt x="1991139" y="405730"/>
                  <a:pt x="1999536" y="413980"/>
                  <a:pt x="2009775" y="419100"/>
                </a:cubicBezTo>
                <a:cubicBezTo>
                  <a:pt x="2018755" y="423590"/>
                  <a:pt x="2029370" y="424135"/>
                  <a:pt x="2038350" y="428625"/>
                </a:cubicBezTo>
                <a:cubicBezTo>
                  <a:pt x="2100676" y="459788"/>
                  <a:pt x="2032303" y="434119"/>
                  <a:pt x="2095500" y="476250"/>
                </a:cubicBezTo>
                <a:cubicBezTo>
                  <a:pt x="2103854" y="481819"/>
                  <a:pt x="2115298" y="480899"/>
                  <a:pt x="2124075" y="485775"/>
                </a:cubicBezTo>
                <a:cubicBezTo>
                  <a:pt x="2144089" y="496894"/>
                  <a:pt x="2165036" y="507686"/>
                  <a:pt x="2181225" y="523875"/>
                </a:cubicBezTo>
                <a:cubicBezTo>
                  <a:pt x="2222817" y="565467"/>
                  <a:pt x="2193077" y="545528"/>
                  <a:pt x="2247900" y="561975"/>
                </a:cubicBezTo>
                <a:cubicBezTo>
                  <a:pt x="2267134" y="567745"/>
                  <a:pt x="2305050" y="581025"/>
                  <a:pt x="2305050" y="581025"/>
                </a:cubicBezTo>
                <a:cubicBezTo>
                  <a:pt x="2326116" y="602091"/>
                  <a:pt x="2335678" y="615389"/>
                  <a:pt x="2362200" y="628650"/>
                </a:cubicBezTo>
                <a:cubicBezTo>
                  <a:pt x="2371180" y="633140"/>
                  <a:pt x="2381795" y="633685"/>
                  <a:pt x="2390775" y="638175"/>
                </a:cubicBezTo>
                <a:cubicBezTo>
                  <a:pt x="2401014" y="643295"/>
                  <a:pt x="2408207" y="654603"/>
                  <a:pt x="2419350" y="657225"/>
                </a:cubicBezTo>
                <a:cubicBezTo>
                  <a:pt x="2463058" y="667509"/>
                  <a:pt x="2507845" y="674236"/>
                  <a:pt x="2552700" y="676275"/>
                </a:cubicBezTo>
                <a:lnTo>
                  <a:pt x="2971800" y="695325"/>
                </a:lnTo>
                <a:cubicBezTo>
                  <a:pt x="3000375" y="698500"/>
                  <a:pt x="3029063" y="700784"/>
                  <a:pt x="3057525" y="704850"/>
                </a:cubicBezTo>
                <a:cubicBezTo>
                  <a:pt x="3073552" y="707140"/>
                  <a:pt x="3089181" y="711713"/>
                  <a:pt x="3105150" y="714375"/>
                </a:cubicBezTo>
                <a:cubicBezTo>
                  <a:pt x="3127295" y="718066"/>
                  <a:pt x="3149635" y="720486"/>
                  <a:pt x="3171825" y="723900"/>
                </a:cubicBezTo>
                <a:cubicBezTo>
                  <a:pt x="3190913" y="726837"/>
                  <a:pt x="3209887" y="730488"/>
                  <a:pt x="3228975" y="733425"/>
                </a:cubicBezTo>
                <a:cubicBezTo>
                  <a:pt x="3251165" y="736839"/>
                  <a:pt x="3273474" y="739449"/>
                  <a:pt x="3295650" y="742950"/>
                </a:cubicBezTo>
                <a:cubicBezTo>
                  <a:pt x="3337685" y="749587"/>
                  <a:pt x="3409057" y="760743"/>
                  <a:pt x="3457575" y="771525"/>
                </a:cubicBezTo>
                <a:cubicBezTo>
                  <a:pt x="3470354" y="774365"/>
                  <a:pt x="3483136" y="777288"/>
                  <a:pt x="3495675" y="781050"/>
                </a:cubicBezTo>
                <a:lnTo>
                  <a:pt x="3581400" y="809625"/>
                </a:lnTo>
                <a:lnTo>
                  <a:pt x="3609975" y="819150"/>
                </a:lnTo>
                <a:cubicBezTo>
                  <a:pt x="3619500" y="822325"/>
                  <a:pt x="3628810" y="826240"/>
                  <a:pt x="3638550" y="828675"/>
                </a:cubicBezTo>
                <a:cubicBezTo>
                  <a:pt x="3651250" y="831850"/>
                  <a:pt x="3664063" y="834604"/>
                  <a:pt x="3676650" y="838200"/>
                </a:cubicBezTo>
                <a:cubicBezTo>
                  <a:pt x="3686304" y="840958"/>
                  <a:pt x="3695424" y="845547"/>
                  <a:pt x="3705225" y="847725"/>
                </a:cubicBezTo>
                <a:cubicBezTo>
                  <a:pt x="3724078" y="851915"/>
                  <a:pt x="3743437" y="853462"/>
                  <a:pt x="3762375" y="857250"/>
                </a:cubicBezTo>
                <a:cubicBezTo>
                  <a:pt x="3812003" y="867176"/>
                  <a:pt x="3786685" y="864196"/>
                  <a:pt x="3829050" y="876300"/>
                </a:cubicBezTo>
                <a:cubicBezTo>
                  <a:pt x="3841637" y="879896"/>
                  <a:pt x="3854371" y="882985"/>
                  <a:pt x="3867150" y="885825"/>
                </a:cubicBezTo>
                <a:cubicBezTo>
                  <a:pt x="3911344" y="895646"/>
                  <a:pt x="3912223" y="893260"/>
                  <a:pt x="3952875" y="904875"/>
                </a:cubicBezTo>
                <a:cubicBezTo>
                  <a:pt x="4033147" y="927810"/>
                  <a:pt x="3926535" y="897669"/>
                  <a:pt x="4010025" y="933450"/>
                </a:cubicBezTo>
                <a:cubicBezTo>
                  <a:pt x="4022057" y="938607"/>
                  <a:pt x="4035586" y="939213"/>
                  <a:pt x="4048125" y="942975"/>
                </a:cubicBezTo>
                <a:cubicBezTo>
                  <a:pt x="4067359" y="948745"/>
                  <a:pt x="4085794" y="957155"/>
                  <a:pt x="4105275" y="962025"/>
                </a:cubicBezTo>
                <a:cubicBezTo>
                  <a:pt x="4224382" y="991802"/>
                  <a:pt x="4076297" y="953746"/>
                  <a:pt x="4171950" y="981075"/>
                </a:cubicBezTo>
                <a:cubicBezTo>
                  <a:pt x="4184537" y="984671"/>
                  <a:pt x="4197350" y="987425"/>
                  <a:pt x="4210050" y="990600"/>
                </a:cubicBezTo>
                <a:cubicBezTo>
                  <a:pt x="4219575" y="996950"/>
                  <a:pt x="4228103" y="1005141"/>
                  <a:pt x="4238625" y="1009650"/>
                </a:cubicBezTo>
                <a:cubicBezTo>
                  <a:pt x="4250657" y="1014807"/>
                  <a:pt x="4263946" y="1016335"/>
                  <a:pt x="4276725" y="1019175"/>
                </a:cubicBezTo>
                <a:cubicBezTo>
                  <a:pt x="4292529" y="1022687"/>
                  <a:pt x="4308323" y="1026410"/>
                  <a:pt x="4324350" y="1028700"/>
                </a:cubicBezTo>
                <a:cubicBezTo>
                  <a:pt x="4415806" y="1041765"/>
                  <a:pt x="4387716" y="1031600"/>
                  <a:pt x="4457700" y="1047750"/>
                </a:cubicBezTo>
                <a:cubicBezTo>
                  <a:pt x="4483211" y="1053637"/>
                  <a:pt x="4509062" y="1058521"/>
                  <a:pt x="4533900" y="1066800"/>
                </a:cubicBezTo>
                <a:cubicBezTo>
                  <a:pt x="4543425" y="1069975"/>
                  <a:pt x="4552789" y="1073683"/>
                  <a:pt x="4562475" y="1076325"/>
                </a:cubicBezTo>
                <a:cubicBezTo>
                  <a:pt x="4587734" y="1083214"/>
                  <a:pt x="4613275" y="1089025"/>
                  <a:pt x="4638675" y="1095375"/>
                </a:cubicBezTo>
                <a:cubicBezTo>
                  <a:pt x="4651375" y="1098550"/>
                  <a:pt x="4664356" y="1100760"/>
                  <a:pt x="4676775" y="1104900"/>
                </a:cubicBezTo>
                <a:cubicBezTo>
                  <a:pt x="4686300" y="1108075"/>
                  <a:pt x="4695549" y="1112247"/>
                  <a:pt x="4705350" y="1114425"/>
                </a:cubicBezTo>
                <a:cubicBezTo>
                  <a:pt x="4724203" y="1118615"/>
                  <a:pt x="4743562" y="1120162"/>
                  <a:pt x="4762500" y="1123950"/>
                </a:cubicBezTo>
                <a:cubicBezTo>
                  <a:pt x="4806089" y="1132668"/>
                  <a:pt x="4800398" y="1136762"/>
                  <a:pt x="4848225" y="1143000"/>
                </a:cubicBezTo>
                <a:cubicBezTo>
                  <a:pt x="4905244" y="1150437"/>
                  <a:pt x="4962525" y="1155700"/>
                  <a:pt x="5019675" y="1162050"/>
                </a:cubicBezTo>
                <a:cubicBezTo>
                  <a:pt x="5048250" y="1165225"/>
                  <a:pt x="5076672" y="1170426"/>
                  <a:pt x="5105400" y="1171575"/>
                </a:cubicBezTo>
                <a:lnTo>
                  <a:pt x="5343525" y="1181100"/>
                </a:lnTo>
                <a:lnTo>
                  <a:pt x="6067425" y="1171575"/>
                </a:lnTo>
              </a:path>
            </a:pathLst>
          </a:cu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811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漸進式的轉移</a:t>
            </a:r>
            <a:r>
              <a:rPr lang="en-US" altLang="zh-TW" dirty="0"/>
              <a:t>:</a:t>
            </a:r>
            <a:r>
              <a:rPr lang="zh-TW" altLang="en-US" dirty="0"/>
              <a:t> 重構</a:t>
            </a:r>
            <a:endParaRPr lang="en-US" dirty="0"/>
          </a:p>
        </p:txBody>
      </p:sp>
    </p:spTree>
    <p:extLst>
      <p:ext uri="{BB962C8B-B14F-4D97-AF65-F5344CB8AC3E}">
        <p14:creationId xmlns:p14="http://schemas.microsoft.com/office/powerpoint/2010/main" val="59328108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3382529"/>
          </a:xfrm>
        </p:spPr>
        <p:txBody>
          <a:bodyPr/>
          <a:lstStyle/>
          <a:p>
            <a:endParaRPr lang="en-US" dirty="0" smtClean="0"/>
          </a:p>
          <a:p>
            <a:pPr marL="0" indent="0">
              <a:buNone/>
            </a:pPr>
            <a:r>
              <a:rPr lang="zh-TW" altLang="en-US" dirty="0" smtClean="0"/>
              <a:t>重構微服務的策略</a:t>
            </a:r>
            <a:r>
              <a:rPr lang="en-US" dirty="0" smtClean="0"/>
              <a:t>:</a:t>
            </a:r>
          </a:p>
          <a:p>
            <a:r>
              <a:rPr lang="en-US" dirty="0" smtClean="0"/>
              <a:t>Stop Digging</a:t>
            </a:r>
          </a:p>
          <a:p>
            <a:r>
              <a:rPr lang="en-US" dirty="0" smtClean="0"/>
              <a:t>Split Frontend and Backend</a:t>
            </a:r>
          </a:p>
          <a:p>
            <a:r>
              <a:rPr lang="en-US" dirty="0" smtClean="0"/>
              <a:t>Extract Services</a:t>
            </a:r>
            <a:endParaRPr lang="en-US" dirty="0"/>
          </a:p>
        </p:txBody>
      </p:sp>
      <p:sp>
        <p:nvSpPr>
          <p:cNvPr id="2" name="標題 1"/>
          <p:cNvSpPr>
            <a:spLocks noGrp="1"/>
          </p:cNvSpPr>
          <p:nvPr>
            <p:ph type="title"/>
          </p:nvPr>
        </p:nvSpPr>
        <p:spPr/>
        <p:txBody>
          <a:bodyPr/>
          <a:lstStyle/>
          <a:p>
            <a:r>
              <a:rPr lang="en-US" altLang="zh-TW" dirty="0" smtClean="0"/>
              <a:t>Refactoring </a:t>
            </a:r>
            <a:r>
              <a:rPr lang="en-US" altLang="zh-TW" dirty="0"/>
              <a:t>a </a:t>
            </a:r>
            <a:r>
              <a:rPr lang="en-US" altLang="zh-TW" dirty="0" smtClean="0"/>
              <a:t>Monolith to </a:t>
            </a:r>
            <a:r>
              <a:rPr lang="en-US" altLang="zh-TW" dirty="0" err="1" smtClean="0"/>
              <a:t>Microservices</a:t>
            </a:r>
            <a:endParaRPr lang="zh-TW" altLang="en-US" dirty="0"/>
          </a:p>
        </p:txBody>
      </p:sp>
      <p:pic>
        <p:nvPicPr>
          <p:cNvPr id="13316" name="Picture 4" descr="The strangler fig is a metaphor for building a microservices architecture that mimic the functions of a monolith and eventually replace it [Richardson microservices reference architecture]"/>
          <p:cNvPicPr>
            <a:picLocks noChangeAspect="1" noChangeArrowheads="1"/>
          </p:cNvPicPr>
          <p:nvPr/>
        </p:nvPicPr>
        <p:blipFill rotWithShape="1">
          <a:blip r:embed="rId2">
            <a:extLst>
              <a:ext uri="{28A0092B-C50C-407E-A947-70E740481C1C}">
                <a14:useLocalDpi xmlns:a14="http://schemas.microsoft.com/office/drawing/2010/main" val="0"/>
              </a:ext>
            </a:extLst>
          </a:blip>
          <a:srcRect l="24749" t="5555" r="24513" b="6304"/>
          <a:stretch/>
        </p:blipFill>
        <p:spPr bwMode="auto">
          <a:xfrm>
            <a:off x="7703661" y="1189176"/>
            <a:ext cx="4107691" cy="4815383"/>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49727" y="5716861"/>
            <a:ext cx="7540206" cy="369332"/>
          </a:xfrm>
          <a:prstGeom prst="rect">
            <a:avLst/>
          </a:prstGeom>
          <a:noFill/>
        </p:spPr>
        <p:txBody>
          <a:bodyPr wrap="none" rtlCol="0">
            <a:spAutoFit/>
          </a:bodyPr>
          <a:lstStyle/>
          <a:p>
            <a:r>
              <a:rPr lang="en-US" altLang="zh-TW" dirty="0"/>
              <a:t>https://www.nginx.com/blog/refactoring-a-monolith-into-microservices/</a:t>
            </a:r>
            <a:endParaRPr lang="zh-TW" altLang="en-US" dirty="0"/>
          </a:p>
        </p:txBody>
      </p:sp>
    </p:spTree>
    <p:extLst>
      <p:ext uri="{BB962C8B-B14F-4D97-AF65-F5344CB8AC3E}">
        <p14:creationId xmlns:p14="http://schemas.microsoft.com/office/powerpoint/2010/main" val="212832693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astSharedByUser xmlns="b0e4521d-181b-4aee-b4a8-952b2bc14729">scothu@microsoft.com</LastSharedByUser>
    <SharedWithUsers xmlns="b0e4521d-181b-4aee-b4a8-952b2bc14729">
      <UserInfo>
        <DisplayName>Diego Vega</DisplayName>
        <AccountId>30</AccountId>
        <AccountType/>
      </UserInfo>
      <UserInfo>
        <DisplayName>Daniel Roth</DisplayName>
        <AccountId>31</AccountId>
        <AccountType/>
      </UserInfo>
      <UserInfo>
        <DisplayName>Kasey Uhlenhuth</DisplayName>
        <AccountId>32</AccountId>
        <AccountType/>
      </UserInfo>
      <UserInfo>
        <DisplayName>Andrew Hall (DEVDIV)</DisplayName>
        <AccountId>33</AccountId>
        <AccountType/>
      </UserInfo>
    </SharedWithUsers>
    <LastSharedByTime xmlns="b0e4521d-181b-4aee-b4a8-952b2bc14729">2017-08-02T01:28:32+00:00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1ab1d48702f2dbd936fe586f8043726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4fd0fd4a66fbd0bff1385b057556f9d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79B346-B91C-44CF-9CBE-5329E476BFD7}">
  <ds:schemaRefs>
    <ds:schemaRef ds:uri="http://schemas.microsoft.com/sharepoint/v3/contenttype/forms"/>
  </ds:schemaRefs>
</ds:datastoreItem>
</file>

<file path=customXml/itemProps2.xml><?xml version="1.0" encoding="utf-8"?>
<ds:datastoreItem xmlns:ds="http://schemas.openxmlformats.org/officeDocument/2006/customXml" ds:itemID="{632051C8-1D54-4CAE-822B-9BF5C05E3E63}">
  <ds:schemaRefs>
    <ds:schemaRef ds:uri="http://purl.org/dc/terms/"/>
    <ds:schemaRef ds:uri="b0e4521d-181b-4aee-b4a8-952b2bc14729"/>
    <ds:schemaRef ds:uri="http://schemas.microsoft.com/office/2006/documentManagement/types"/>
    <ds:schemaRef ds:uri="ed971524-76e7-40a8-a01a-f99956bd178c"/>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8E694AB9-464F-4B73-9FBB-9826DE7A5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4749</TotalTime>
  <Words>1707</Words>
  <Application>Microsoft Office PowerPoint</Application>
  <PresentationFormat>寬螢幕</PresentationFormat>
  <Paragraphs>241</Paragraphs>
  <Slides>57</Slides>
  <Notes>18</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57</vt:i4>
      </vt:variant>
    </vt:vector>
  </HeadingPairs>
  <TitlesOfParts>
    <vt:vector size="65" baseType="lpstr">
      <vt:lpstr>微軟正黑體</vt:lpstr>
      <vt:lpstr>新細明體</vt:lpstr>
      <vt:lpstr>Arial</vt:lpstr>
      <vt:lpstr>Calibri</vt:lpstr>
      <vt:lpstr>Segoe UI</vt:lpstr>
      <vt:lpstr>Segoe UI Light</vt:lpstr>
      <vt:lpstr>Wingdings</vt:lpstr>
      <vt:lpstr>Connect_2016_Template_Light</vt:lpstr>
      <vt:lpstr>轉移到微服務架構的必經之路 ~ 系統與資料庫重構 </vt:lpstr>
      <vt:lpstr>AGENDA</vt:lpstr>
      <vt:lpstr>微服務是什麼?</vt:lpstr>
      <vt:lpstr>微服務的定義</vt:lpstr>
      <vt:lpstr>小巧、專注； 自主性；</vt:lpstr>
      <vt:lpstr>必要的 (轉移) 過程 – 重構，逐步切割服務</vt:lpstr>
      <vt:lpstr>PowerPoint 簡報</vt:lpstr>
      <vt:lpstr>漸進式的轉移: 重構</vt:lpstr>
      <vt:lpstr>Refactoring a Monolith to Microservices</vt:lpstr>
      <vt:lpstr>Strategy 1 – Stop Digging </vt:lpstr>
      <vt:lpstr>Strategy 2 – Split Frontend and Backend</vt:lpstr>
      <vt:lpstr>Strategy 3 – Extract Services</vt:lpstr>
      <vt:lpstr>PowerPoint 簡報</vt:lpstr>
      <vt:lpstr>資料庫切割的挑戰</vt:lpstr>
      <vt:lpstr>Thinking…</vt:lpstr>
      <vt:lpstr>PowerPoint 簡報</vt:lpstr>
      <vt:lpstr>PowerPoint 簡報</vt:lpstr>
      <vt:lpstr>CAP: </vt:lpstr>
      <vt:lpstr>垂直切割: Event Driven</vt:lpstr>
      <vt:lpstr>為何我需要切割資料庫? (垂直切割)</vt:lpstr>
      <vt:lpstr>透過事件驅動 (Event Driven) 處理訂單</vt:lpstr>
      <vt:lpstr>PowerPoint 簡報</vt:lpstr>
      <vt:lpstr>PowerPoint 簡報</vt:lpstr>
      <vt:lpstr>PowerPoint 簡報</vt:lpstr>
      <vt:lpstr>進階技巧</vt:lpstr>
      <vt:lpstr>PowerPoint 簡報</vt:lpstr>
      <vt:lpstr>PowerPoint 簡報</vt:lpstr>
      <vt:lpstr>PowerPoint 簡報</vt:lpstr>
      <vt:lpstr>PowerPoint 簡報</vt:lpstr>
      <vt:lpstr>水平切割: Data Shard</vt:lpstr>
      <vt:lpstr>為何我需要切割資料庫? (水平切割)</vt:lpstr>
      <vt:lpstr>參考資訊</vt:lpstr>
      <vt:lpstr>PowerPoint 簡報</vt:lpstr>
      <vt:lpstr>Considerations for Selecting Shard Keys </vt:lpstr>
      <vt:lpstr>Sharding strategies </vt:lpstr>
      <vt:lpstr>The Lookup strategy </vt:lpstr>
      <vt:lpstr>The Range strategy</vt:lpstr>
      <vt:lpstr>The Hash strategy</vt:lpstr>
      <vt:lpstr>Cast Study:</vt:lpstr>
      <vt:lpstr>DataShard Manger Design</vt:lpstr>
      <vt:lpstr>PowerPoint 簡報</vt:lpstr>
      <vt:lpstr>PowerPoint 簡報</vt:lpstr>
      <vt:lpstr>PowerPoint 簡報</vt:lpstr>
      <vt:lpstr>PowerPoint 簡報</vt:lpstr>
      <vt:lpstr>PowerPoint 簡報</vt:lpstr>
      <vt:lpstr>"一窩蜂驅動開發"</vt:lpstr>
      <vt:lpstr>切記!!   避免陷入 "一窩蜂驅動開發" !!</vt:lpstr>
      <vt:lpstr>PowerPoint 簡報</vt:lpstr>
      <vt:lpstr>一窩蜂的例子：</vt:lpstr>
      <vt:lpstr>在用之前先研究測試</vt:lpstr>
      <vt:lpstr>什麼時候下手？</vt:lpstr>
      <vt:lpstr>僱用對的人</vt:lpstr>
      <vt:lpstr>Q &amp; A ?</vt:lpstr>
      <vt:lpstr>跟我聯絡:</vt:lpstr>
      <vt:lpstr>Study4.TW</vt:lpstr>
      <vt:lpstr>特別感謝</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Andrew Wu</cp:lastModifiedBy>
  <cp:revision>46</cp:revision>
  <dcterms:modified xsi:type="dcterms:W3CDTF">2017-12-30T20:09:04Z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bethma@microsoft.com</vt:lpwstr>
  </property>
  <property fmtid="{D5CDD505-2E9C-101B-9397-08002B2CF9AE}" pid="7" name="MSIP_Label_f42aa342-8706-4288-bd11-ebb85995028c_SetDate">
    <vt:lpwstr>2017-07-28T15:05:09.2926995-07:00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